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Open by framing setup as a release decision, not as a collection of knobs. The deck is educational and must be paired with supervised training and the local SOP.</a:t>
            </a:r>
          </a:p>
          <a:p/>
          <a:p>
            <a:r>
              <a:t>[Sources]</a:t>
            </a:r>
          </a:p>
          <a:p>
            <a:r>
              <a:t>- https://doi.org/10.1093/humrep/deag096</a:t>
            </a:r>
          </a:p>
          <a:p>
            <a:r>
              <a:t>- https://doi.org/10.1093/hropen/hoad001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Walk through the readiness path. If any critical check fails, the pathway stops until the fault is corrected, rechecked and documented or escalated.</a:t>
            </a:r>
          </a:p>
          <a:p/>
          <a:p>
            <a:r>
              <a:t>[Sources]</a:t>
            </a:r>
          </a:p>
          <a:p>
            <a:r>
              <a:t>- https://doi.org/10.1093/humrep/deag096</a:t>
            </a:r>
          </a:p>
          <a:p>
            <a:r>
              <a:t>- https://doi.org/10.1093/hropen/hoaa020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 station should be released only when every critical criterion passes and the check is recorded. An unrecorded check is not a complete release process.</a:t>
            </a:r>
          </a:p>
          <a:p/>
          <a:p>
            <a:r>
              <a:t>[Sources]</a:t>
            </a:r>
          </a:p>
          <a:p>
            <a:r>
              <a:t>- https://doi.org/10.1093/humrep/deag096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Stop-use criteria should be defined by the laboratory and equipment SOPs. Faulty equipment should be clearly labelled out of use to prevent accidental use.</a:t>
            </a:r>
          </a:p>
          <a:p/>
          <a:p>
            <a:r>
              <a:t>[Sources]</a:t>
            </a:r>
          </a:p>
          <a:p>
            <a:r>
              <a:t>- https://doi.org/10.1093/humrep/deag096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These are conceptual examples, not a substitute for a device-specific fault tree. Persistent or unexplained faults require escalation and an out-of-use label.</a:t>
            </a:r>
          </a:p>
          <a:p/>
          <a:p>
            <a:r>
              <a:t>[Sources]</a:t>
            </a:r>
          </a:p>
          <a:p>
            <a:r>
              <a:t>- https://doi.org/10.1093/humrep/deag096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Emphasise the shared control principles while avoiding the idea that one setup automatically qualifies a different procedure. Biopsy recommendations require trained practitioners and SOP adherence.</a:t>
            </a:r>
          </a:p>
          <a:p/>
          <a:p>
            <a:r>
              <a:t>[Sources]</a:t>
            </a:r>
          </a:p>
          <a:p>
            <a:r>
              <a:t>- https://doi.org/10.1093/humrep/deag029</a:t>
            </a:r>
          </a:p>
          <a:p>
            <a:r>
              <a:t>- https://doi.org/10.1093/hropen/hoaa020</a:t>
            </a:r>
          </a:p>
          <a:p>
            <a:r>
              <a:t>- https://www.asrm.org/practice-guidance/practice-committee-documents/intracytoplasmic-sperm-injection-for-nonmale-factor-indications-a-committee-opinion-2026/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Invite the audience to answer before revealing the pathway. The correct first action is to protect the reproductive material and stop use; do not continue while trying to compensate manually.</a:t>
            </a:r>
          </a:p>
          <a:p/>
          <a:p>
            <a:r>
              <a:t>[Sources]</a:t>
            </a:r>
          </a:p>
          <a:p>
            <a:r>
              <a:t>- https://doi.org/10.1093/humrep/deag096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Relate daily readiness to the broader quality system. ESHRE describes equipment qualification, calibrated measurement, maintenance, SOP control, operator assessment and performance monitoring.</a:t>
            </a:r>
          </a:p>
          <a:p/>
          <a:p>
            <a:r>
              <a:t>[Sources]</a:t>
            </a:r>
          </a:p>
          <a:p>
            <a:r>
              <a:t>- https://doi.org/10.1093/humrep/deag096</a:t>
            </a:r>
          </a:p>
          <a:p>
            <a:r>
              <a:t>- https://doi.org/10.1093/hropen/hox011</a:t>
            </a:r>
          </a:p>
          <a:p>
            <a:r>
              <a:t>- https://doi.org/10.1093/hropen/hoad001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This is the central safety distinction. Technical observations support process control, but they are not diagnostic or predictive of an individual treatment outcome.</a:t>
            </a:r>
          </a:p>
          <a:p/>
          <a:p>
            <a:r>
              <a:t>[Sources]</a:t>
            </a:r>
          </a:p>
          <a:p>
            <a:r>
              <a:t>- https://doi.org/10.1093/humrep/deag096</a:t>
            </a:r>
          </a:p>
          <a:p>
            <a:r>
              <a:t>- https://www.asrm.org/practice-guidance/practice-committee-documents/intracytoplasmic-sperm-injection-for-nonmale-factor-indications-a-committee-opinion-2026/</a:t>
            </a:r>
          </a:p>
          <a:p>
            <a:r>
              <a:t>- https://doi.org/10.1093/hropen/hox011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Suggested answers: 1 vision, motion, pressure, environment. 2 to test function without risking reproductive material. 3 any three of drift, leak/bubble, damaged pipette, unstable temperature, vibration, identity gap. 4 technical release is not clinical indication. 5 recheck, document and release or escalate.</a:t>
            </a:r>
          </a:p>
          <a:p/>
          <a:p>
            <a:r>
              <a:t>[Sources]</a:t>
            </a:r>
          </a:p>
          <a:p>
            <a:r>
              <a:t>- https://doi.org/10.1093/humrep/deag096</a:t>
            </a:r>
          </a:p>
          <a:p>
            <a:r>
              <a:t>- https://www.asrm.org/practice-guidance/practice-committee-documents/intracytoplasmic-sperm-injection-for-nonmale-factor-indications-a-committee-opinion-2026/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Close by repeating the release definition and the limits. Encourage learners to compare the sequence with their own laboratory's approved SOP under supervision.</a:t>
            </a:r>
          </a:p>
          <a:p/>
          <a:p>
            <a:r>
              <a:t>[Sources]</a:t>
            </a:r>
          </a:p>
          <a:p>
            <a:r>
              <a:t>- https://doi.org/10.1093/humrep/deag096</a:t>
            </a:r>
          </a:p>
          <a:p>
            <a:r>
              <a:t>- https://doi.org/10.1093/hropen/hoaa020</a:t>
            </a:r>
          </a:p>
          <a:p>
            <a:r>
              <a:t>- https://doi.org/10.1093/humrep/deag029</a:t>
            </a:r>
          </a:p>
          <a:p>
            <a:r>
              <a:t>- https://doi.org/10.1093/hropen/hoad001</a:t>
            </a:r>
          </a:p>
          <a:p>
            <a:r>
              <a:t>- https://doi.org/10.1093/hropen/hox011</a:t>
            </a:r>
          </a:p>
          <a:p>
            <a:r>
              <a:t>- https://www.asrm.org/practice-guidance/practice-committee-documents/intracytoplasmic-sperm-injection-for-nonmale-factor-indications-a-committee-opinion-2026/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the four verbs to establish the learning contract. Emphasise that competence requires supervised practice, observed performance and local authorisation.</a:t>
            </a:r>
          </a:p>
          <a:p/>
          <a:p>
            <a:r>
              <a:t>[Sources]</a:t>
            </a:r>
          </a:p>
          <a:p>
            <a:r>
              <a:t>- https://doi.org/10.1093/humrep/deag096</a:t>
            </a:r>
          </a:p>
          <a:p>
            <a:r>
              <a:t>- https://doi.org/10.1093/hropen/hoad001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Separate two decisions: whether a procedure should be used and whether the station is technically fit for use. This protects against treating equipment capability as clinical justification.</a:t>
            </a:r>
          </a:p>
          <a:p/>
          <a:p>
            <a:r>
              <a:t>[Sources]</a:t>
            </a:r>
          </a:p>
          <a:p>
            <a:r>
              <a:t>- https://doi.org/10.1093/humrep/deag029</a:t>
            </a:r>
          </a:p>
          <a:p>
            <a:r>
              <a:t>- https://www.asrm.org/practice-guidance/practice-committee-documents/intracytoplasmic-sperm-injection-for-nonmale-factor-indications-a-committee-opinion-2026/</a:t>
            </a:r>
          </a:p>
          <a:p>
            <a:r>
              <a:t>- https://doi.org/10.1093/humrep/deag096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this as the deck's organising model. The four interfaces are a teaching abstraction; the local equipment qualification and SOP determine the exact checks.</a:t>
            </a:r>
          </a:p>
          <a:p/>
          <a:p>
            <a:r>
              <a:t>[Sources]</a:t>
            </a:r>
          </a:p>
          <a:p>
            <a:r>
              <a:t>- https://doi.org/10.1093/humrep/deag096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Point out that local device design varies. The conceptual control jobs remain: see, move, apply pressure, protect the environment and stabilise the platform.</a:t>
            </a:r>
          </a:p>
          <a:p/>
          <a:p>
            <a:r>
              <a:t>[Sources]</a:t>
            </a:r>
          </a:p>
          <a:p>
            <a:r>
              <a:t>- https://doi.org/10.1093/humrep/deag096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Do not teach a universal left/right convention; systems and local workflows vary. Teach the functional distinction between stabilising and working sides.</a:t>
            </a:r>
          </a:p>
          <a:p/>
          <a:p>
            <a:r>
              <a:t>[Sources]</a:t>
            </a:r>
          </a:p>
          <a:p>
            <a:r>
              <a:t>- https://doi.org/10.1093/humrep/deag029</a:t>
            </a:r>
          </a:p>
          <a:p>
            <a:r>
              <a:t>- https://doi.org/10.1093/humrep/deag096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Alignment is checked before introducing reproductive material. Avoid teaching by appearance alone; stability through fine movement matters.</a:t>
            </a:r>
          </a:p>
          <a:p/>
          <a:p>
            <a:r>
              <a:t>[Sources]</a:t>
            </a:r>
          </a:p>
          <a:p>
            <a:r>
              <a:t>- https://doi.org/10.1093/humrep/deag096</a:t>
            </a:r>
          </a:p>
          <a:p>
            <a:r>
              <a:t>- https://doi.org/10.1093/hropen/hoaa020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Describe direction and response, not numeric settings. The acceptable response is device-, pipette- and SOP-specific and should be functionally checked before use.</a:t>
            </a:r>
          </a:p>
          <a:p/>
          <a:p>
            <a:r>
              <a:t>[Sources]</a:t>
            </a:r>
          </a:p>
          <a:p>
            <a:r>
              <a:t>- https://doi.org/10.1093/humrep/deag096</a:t>
            </a:r>
          </a:p>
          <a:p>
            <a:r>
              <a:t>- https://doi.org/10.1093/hropen/hoaa020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ESHRE recommends appropriate heated devices, calibrated measurement, accepted ranges and correction of out-of-range parameters. The local validation defines the release range.</a:t>
            </a:r>
          </a:p>
          <a:p/>
          <a:p>
            <a:r>
              <a:t>[Sources]</a:t>
            </a:r>
          </a:p>
          <a:p>
            <a:r>
              <a:t>- https://doi.org/10.1093/humrep/deag096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Picture 12"/>
          <p:cNvPicPr>
            <a:picLocks noChangeAspect="1"/>
          </p:cNvPicPr>
          <p:nvPr/>
        </p:nvPicPr>
        <p:blipFill>
          <a:blip r:embed="rId1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ounded Rectangle 1"/>
          <p:cNvSpPr>
            <a:spLocks noGrp="1"/>
          </p:cNvSpPr>
          <p:nvPr/>
        </p:nvSpPr>
        <p:spPr>
          <a:xfrm>
            <a:off x="0" y="0"/>
            <a:ext cx="5286375" cy="68580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</p:sp>
      <p:sp>
        <p:nvSpPr>
          <p:cNvPr id="3" name="Rectangle 2"/>
          <p:cNvSpPr>
            <a:spLocks noGrp="1"/>
          </p:cNvSpPr>
          <p:nvPr/>
        </p:nvSpPr>
        <p:spPr>
          <a:xfrm>
            <a:off x="628650" y="495300"/>
            <a:ext cx="3524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B245A"/>
                </a:solidFill>
              </a:defRPr>
            </a:pPr>
            <a:r>
              <a:rPr sz="2100" b="1" i="0">
                <a:solidFill>
                  <a:srgbClr val="0B245A"/>
                </a:solidFill>
              </a:rPr>
              <a:t>INSIDE EMBRYO</a:t>
            </a:r>
            <a:endParaRPr sz="2100" b="1" i="0">
              <a:solidFill>
                <a:srgbClr val="0B245A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47700" y="866775"/>
            <a:ext cx="24765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 i="0">
                <a:solidFill>
                  <a:srgbClr val="006F73"/>
                </a:solidFill>
              </a:defRPr>
            </a:pPr>
            <a:r>
              <a:rPr sz="1275" b="1" i="0">
                <a:solidFill>
                  <a:srgbClr val="006F73"/>
                </a:solidFill>
              </a:rPr>
              <a:t>BY AURION</a:t>
            </a:r>
            <a:endParaRPr sz="1275" b="1" i="0">
              <a:solidFill>
                <a:srgbClr val="006F73"/>
              </a:solidFill>
            </a:endParaRPr>
          </a:p>
        </p:txBody>
      </p:sp>
      <p:sp>
        <p:nvSpPr>
          <p:cNvPr id="5" name="Rectangle 4"/>
          <p:cNvSpPr>
            <a:spLocks noGrp="1"/>
          </p:cNvSpPr>
          <p:nvPr/>
        </p:nvSpPr>
        <p:spPr>
          <a:xfrm>
            <a:off x="647700" y="1285875"/>
            <a:ext cx="1047750" cy="38100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6" name="Rectangle 5"/>
          <p:cNvSpPr>
            <a:spLocks noGrp="1"/>
          </p:cNvSpPr>
          <p:nvPr/>
        </p:nvSpPr>
        <p:spPr>
          <a:xfrm>
            <a:off x="628650" y="1762125"/>
            <a:ext cx="4362450" cy="1162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750" b="1" i="0">
                <a:solidFill>
                  <a:srgbClr val="0B245A"/>
                </a:solidFill>
              </a:defRPr>
            </a:pPr>
            <a:r>
              <a:rPr sz="3750" b="1" i="0">
                <a:solidFill>
                  <a:srgbClr val="0B245A"/>
                </a:solidFill>
              </a:rPr>
              <a:t>Micromanipulator</a:t>
            </a:r>
            <a:endParaRPr sz="3750" b="1" i="0">
              <a:solidFill>
                <a:srgbClr val="0B245A"/>
              </a:solidFill>
            </a:endParaRPr>
          </a:p>
          <a:p>
            <a:pPr algn="l">
              <a:defRPr sz="3750" b="1" i="0">
                <a:solidFill>
                  <a:srgbClr val="0B245A"/>
                </a:solidFill>
              </a:defRPr>
            </a:pPr>
            <a:r>
              <a:rPr sz="3750" b="1" i="0">
                <a:solidFill>
                  <a:srgbClr val="0B245A"/>
                </a:solidFill>
              </a:rPr>
              <a:t>Setup</a:t>
            </a:r>
            <a:endParaRPr sz="3750" b="1" i="0">
              <a:solidFill>
                <a:srgbClr val="0B245A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647700" y="3009900"/>
            <a:ext cx="4000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 i="0">
                <a:solidFill>
                  <a:srgbClr val="006F73"/>
                </a:solidFill>
              </a:defRPr>
            </a:pPr>
            <a:r>
              <a:rPr sz="2625" b="1" i="0">
                <a:solidFill>
                  <a:srgbClr val="006F73"/>
                </a:solidFill>
              </a:rPr>
              <a:t>Building a reliable IVF workstation</a:t>
            </a:r>
            <a:endParaRPr sz="2625" b="1" i="0">
              <a:solidFill>
                <a:srgbClr val="006F73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666750" y="3981450"/>
            <a:ext cx="39052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243447"/>
                </a:solidFill>
              </a:defRPr>
            </a:pPr>
            <a:r>
              <a:rPr sz="1725" b="0" i="0">
                <a:solidFill>
                  <a:srgbClr val="243447"/>
                </a:solidFill>
              </a:rPr>
              <a:t>A beginner training deck on readiness, control and safe escalation</a:t>
            </a:r>
            <a:endParaRPr sz="1725" b="0" i="0">
              <a:solidFill>
                <a:srgbClr val="243447"/>
              </a:solidFill>
            </a:endParaRPr>
          </a:p>
        </p:txBody>
      </p:sp>
      <p:sp>
        <p:nvSpPr>
          <p:cNvPr id="9" name="Rounded Rectangle 8"/>
          <p:cNvSpPr>
            <a:spLocks noGrp="1"/>
          </p:cNvSpPr>
          <p:nvPr/>
        </p:nvSpPr>
        <p:spPr>
          <a:xfrm>
            <a:off x="647700" y="5057775"/>
            <a:ext cx="1952625" cy="419100"/>
          </a:xfrm>
          <a:prstGeom prst="roundRect">
            <a:avLst>
              <a:gd name="adj" fmla="val 36364"/>
            </a:avLst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10" name="Rectangle 9"/>
          <p:cNvSpPr>
            <a:spLocks noGrp="1"/>
          </p:cNvSpPr>
          <p:nvPr/>
        </p:nvSpPr>
        <p:spPr>
          <a:xfrm>
            <a:off x="742950" y="5153025"/>
            <a:ext cx="1762125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BEGINNER LEVEL</a:t>
            </a:r>
            <a:endParaRPr sz="1125" b="1" i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666750" y="5715000"/>
            <a:ext cx="4000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 i="0">
                <a:solidFill>
                  <a:srgbClr val="5F6F7F"/>
                </a:solidFill>
              </a:defRPr>
            </a:pPr>
            <a:r>
              <a:rPr sz="1275" b="0" i="0">
                <a:solidFill>
                  <a:srgbClr val="5F6F7F"/>
                </a:solidFill>
              </a:rPr>
              <a:t>Prepared by Manoj Kumar K, Embryologist</a:t>
            </a:r>
            <a:endParaRPr sz="1275" b="0" i="0">
              <a:solidFill>
                <a:srgbClr val="5F6F7F"/>
              </a:solidFill>
            </a:endParaRPr>
          </a:p>
          <a:p>
            <a:pPr algn="l">
              <a:defRPr sz="1275" b="0" i="0">
                <a:solidFill>
                  <a:srgbClr val="5F6F7F"/>
                </a:solidFill>
              </a:defRPr>
            </a:pPr>
            <a:r>
              <a:rPr sz="1275" b="0" i="0">
                <a:solidFill>
                  <a:srgbClr val="5F6F7F"/>
                </a:solidFill>
              </a:rPr>
              <a:t>Inside Embryo by Aurion  •  9 August 2026</a:t>
            </a:r>
            <a:endParaRPr sz="1275" b="0" i="0">
              <a:solidFill>
                <a:srgbClr val="5F6F7F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7877175" y="6438900"/>
            <a:ext cx="4000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0" i="1">
                <a:solidFill>
                  <a:srgbClr val="5F6F7F"/>
                </a:solidFill>
              </a:defRPr>
            </a:pPr>
            <a:r>
              <a:rPr sz="900" b="0" i="1">
                <a:solidFill>
                  <a:srgbClr val="5F6F7F"/>
                </a:solidFill>
              </a:rPr>
              <a:t>Educational illustration; not a clinical photograph.</a:t>
            </a:r>
            <a:endParaRPr sz="900" b="0" i="1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7" name="Rectangle 46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Eight steps create a release decision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The sequence is conceptual; the local SOP supplies exact checks and ranges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10</a:t>
            </a:r>
            <a:endParaRPr sz="1800" b="1" i="0">
              <a:solidFill>
                <a:srgbClr val="C4952F"/>
              </a:solidFill>
            </a:endParaRPr>
          </a:p>
        </p:txBody>
      </p:sp>
      <p:sp>
        <p:nvSpPr>
          <p:cNvPr id="5" name="Right Arrow 4"/>
          <p:cNvSpPr>
            <a:spLocks noGrp="1"/>
          </p:cNvSpPr>
          <p:nvPr/>
        </p:nvSpPr>
        <p:spPr>
          <a:xfrm>
            <a:off x="2905125" y="2619375"/>
            <a:ext cx="523875" cy="285750"/>
          </a:xfrm>
          <a:prstGeom prst="rightArrow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6" name="Right Arrow 5"/>
          <p:cNvSpPr>
            <a:spLocks noGrp="1"/>
          </p:cNvSpPr>
          <p:nvPr/>
        </p:nvSpPr>
        <p:spPr>
          <a:xfrm>
            <a:off x="5667375" y="2619375"/>
            <a:ext cx="523875" cy="285750"/>
          </a:xfrm>
          <a:prstGeom prst="rightArrow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7" name="Right Arrow 6"/>
          <p:cNvSpPr>
            <a:spLocks noGrp="1"/>
          </p:cNvSpPr>
          <p:nvPr/>
        </p:nvSpPr>
        <p:spPr>
          <a:xfrm>
            <a:off x="8429625" y="2619375"/>
            <a:ext cx="523875" cy="285750"/>
          </a:xfrm>
          <a:prstGeom prst="rightArrow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8" name="Down Arrow 7"/>
          <p:cNvSpPr>
            <a:spLocks noGrp="1"/>
          </p:cNvSpPr>
          <p:nvPr/>
        </p:nvSpPr>
        <p:spPr>
          <a:xfrm>
            <a:off x="10715625" y="3171825"/>
            <a:ext cx="285750" cy="590550"/>
          </a:xfrm>
          <a:prstGeom prst="downArrow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9" name="Left Arrow 8"/>
          <p:cNvSpPr>
            <a:spLocks noGrp="1"/>
          </p:cNvSpPr>
          <p:nvPr/>
        </p:nvSpPr>
        <p:spPr>
          <a:xfrm>
            <a:off x="8496300" y="4648200"/>
            <a:ext cx="285750" cy="285750"/>
          </a:xfrm>
          <a:prstGeom prst="leftArrow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10" name="Left Arrow 9"/>
          <p:cNvSpPr>
            <a:spLocks noGrp="1"/>
          </p:cNvSpPr>
          <p:nvPr/>
        </p:nvSpPr>
        <p:spPr>
          <a:xfrm>
            <a:off x="5734050" y="4648200"/>
            <a:ext cx="285750" cy="285750"/>
          </a:xfrm>
          <a:prstGeom prst="leftArrow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11" name="Left Arrow 10"/>
          <p:cNvSpPr>
            <a:spLocks noGrp="1"/>
          </p:cNvSpPr>
          <p:nvPr/>
        </p:nvSpPr>
        <p:spPr>
          <a:xfrm>
            <a:off x="2971800" y="4648200"/>
            <a:ext cx="285750" cy="285750"/>
          </a:xfrm>
          <a:prstGeom prst="leftArrow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12" name="Rounded Rectangle 11"/>
          <p:cNvSpPr>
            <a:spLocks noGrp="1"/>
          </p:cNvSpPr>
          <p:nvPr/>
        </p:nvSpPr>
        <p:spPr>
          <a:xfrm>
            <a:off x="571500" y="1952625"/>
            <a:ext cx="2333625" cy="1381125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1430">
            <a:solidFill>
              <a:srgbClr val="CAD7E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3" name="Oval 12"/>
          <p:cNvSpPr>
            <a:spLocks noGrp="1"/>
          </p:cNvSpPr>
          <p:nvPr/>
        </p:nvSpPr>
        <p:spPr>
          <a:xfrm>
            <a:off x="1447800" y="2066925"/>
            <a:ext cx="552450" cy="5524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1</a:t>
            </a:r>
            <a:endParaRPr sz="1650" b="1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762000" y="2686050"/>
            <a:ext cx="195262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245A"/>
                </a:solidFill>
              </a:defRPr>
            </a:pPr>
            <a:r>
              <a:rPr sz="1800" b="1" i="0">
                <a:solidFill>
                  <a:srgbClr val="0B245A"/>
                </a:solidFill>
              </a:rPr>
              <a:t>Review</a:t>
            </a:r>
            <a:endParaRPr sz="1800" b="1" i="0">
              <a:solidFill>
                <a:srgbClr val="0B245A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742950" y="3000375"/>
            <a:ext cx="1990725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SOP, procedure, readiness criteria</a:t>
            </a:r>
            <a:endParaRPr sz="1125" b="0" i="0">
              <a:solidFill>
                <a:srgbClr val="243447"/>
              </a:solidFill>
            </a:endParaRPr>
          </a:p>
        </p:txBody>
      </p:sp>
      <p:sp>
        <p:nvSpPr>
          <p:cNvPr id="16" name="Rounded Rectangle 15"/>
          <p:cNvSpPr>
            <a:spLocks noGrp="1"/>
          </p:cNvSpPr>
          <p:nvPr/>
        </p:nvSpPr>
        <p:spPr>
          <a:xfrm>
            <a:off x="3333750" y="1952625"/>
            <a:ext cx="2333625" cy="1381125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1430">
            <a:solidFill>
              <a:srgbClr val="CAD7E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7" name="Oval 16"/>
          <p:cNvSpPr>
            <a:spLocks noGrp="1"/>
          </p:cNvSpPr>
          <p:nvPr/>
        </p:nvSpPr>
        <p:spPr>
          <a:xfrm>
            <a:off x="4210050" y="2066925"/>
            <a:ext cx="552450" cy="5524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2</a:t>
            </a:r>
            <a:endParaRPr sz="1650" b="1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3524250" y="2686050"/>
            <a:ext cx="195262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245A"/>
                </a:solidFill>
              </a:defRPr>
            </a:pPr>
            <a:r>
              <a:rPr sz="1800" b="1" i="0">
                <a:solidFill>
                  <a:srgbClr val="0B245A"/>
                </a:solidFill>
              </a:rPr>
              <a:t>Stabilise</a:t>
            </a:r>
            <a:endParaRPr sz="1800" b="1" i="0">
              <a:solidFill>
                <a:srgbClr val="0B245A"/>
              </a:solidFill>
            </a:endParaRPr>
          </a:p>
        </p:txBody>
      </p:sp>
      <p:sp>
        <p:nvSpPr>
          <p:cNvPr id="19" name="Rectangle 18"/>
          <p:cNvSpPr>
            <a:spLocks noGrp="1"/>
          </p:cNvSpPr>
          <p:nvPr/>
        </p:nvSpPr>
        <p:spPr>
          <a:xfrm>
            <a:off x="3505200" y="3000375"/>
            <a:ext cx="1990725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Clean, power and allow station stability</a:t>
            </a:r>
            <a:endParaRPr sz="1125" b="0" i="0">
              <a:solidFill>
                <a:srgbClr val="243447"/>
              </a:solidFill>
            </a:endParaRPr>
          </a:p>
        </p:txBody>
      </p:sp>
      <p:sp>
        <p:nvSpPr>
          <p:cNvPr id="20" name="Rounded Rectangle 19"/>
          <p:cNvSpPr>
            <a:spLocks noGrp="1"/>
          </p:cNvSpPr>
          <p:nvPr/>
        </p:nvSpPr>
        <p:spPr>
          <a:xfrm>
            <a:off x="6096000" y="1952625"/>
            <a:ext cx="2333625" cy="1381125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1430">
            <a:solidFill>
              <a:srgbClr val="CAD7E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1" name="Oval 20"/>
          <p:cNvSpPr>
            <a:spLocks noGrp="1"/>
          </p:cNvSpPr>
          <p:nvPr/>
        </p:nvSpPr>
        <p:spPr>
          <a:xfrm>
            <a:off x="6972300" y="2066925"/>
            <a:ext cx="552450" cy="5524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3</a:t>
            </a:r>
            <a:endParaRPr sz="1650" b="1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/>
        </p:nvSpPr>
        <p:spPr>
          <a:xfrm>
            <a:off x="6286500" y="2686050"/>
            <a:ext cx="195262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245A"/>
                </a:solidFill>
              </a:defRPr>
            </a:pPr>
            <a:r>
              <a:rPr sz="1800" b="1" i="0">
                <a:solidFill>
                  <a:srgbClr val="0B245A"/>
                </a:solidFill>
              </a:rPr>
              <a:t>Verify</a:t>
            </a:r>
            <a:endParaRPr sz="1800" b="1" i="0">
              <a:solidFill>
                <a:srgbClr val="0B245A"/>
              </a:solidFill>
            </a:endParaRPr>
          </a:p>
        </p:txBody>
      </p:sp>
      <p:sp>
        <p:nvSpPr>
          <p:cNvPr id="23" name="Rectangle 22"/>
          <p:cNvSpPr>
            <a:spLocks noGrp="1"/>
          </p:cNvSpPr>
          <p:nvPr/>
        </p:nvSpPr>
        <p:spPr>
          <a:xfrm>
            <a:off x="6267450" y="3000375"/>
            <a:ext cx="1990725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Heated-stage temperature</a:t>
            </a:r>
            <a:endParaRPr sz="1125" b="0" i="0">
              <a:solidFill>
                <a:srgbClr val="243447"/>
              </a:solidFill>
            </a:endParaRPr>
          </a:p>
        </p:txBody>
      </p:sp>
      <p:sp>
        <p:nvSpPr>
          <p:cNvPr id="24" name="Rounded Rectangle 23"/>
          <p:cNvSpPr>
            <a:spLocks noGrp="1"/>
          </p:cNvSpPr>
          <p:nvPr/>
        </p:nvSpPr>
        <p:spPr>
          <a:xfrm>
            <a:off x="8858250" y="1952625"/>
            <a:ext cx="2333625" cy="1381125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1430">
            <a:solidFill>
              <a:srgbClr val="CAD7E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5" name="Oval 24"/>
          <p:cNvSpPr>
            <a:spLocks noGrp="1"/>
          </p:cNvSpPr>
          <p:nvPr/>
        </p:nvSpPr>
        <p:spPr>
          <a:xfrm>
            <a:off x="9734550" y="2066925"/>
            <a:ext cx="552450" cy="5524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4</a:t>
            </a:r>
            <a:endParaRPr sz="1650" b="1">
              <a:solidFill>
                <a:srgbClr val="FFFFFF"/>
              </a:solidFill>
            </a:endParaRPr>
          </a:p>
        </p:txBody>
      </p:sp>
      <p:sp>
        <p:nvSpPr>
          <p:cNvPr id="26" name="Rectangle 25"/>
          <p:cNvSpPr>
            <a:spLocks noGrp="1"/>
          </p:cNvSpPr>
          <p:nvPr/>
        </p:nvSpPr>
        <p:spPr>
          <a:xfrm>
            <a:off x="9048750" y="2686050"/>
            <a:ext cx="195262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245A"/>
                </a:solidFill>
              </a:defRPr>
            </a:pPr>
            <a:r>
              <a:rPr sz="1800" b="1" i="0">
                <a:solidFill>
                  <a:srgbClr val="0B245A"/>
                </a:solidFill>
              </a:rPr>
              <a:t>Mount</a:t>
            </a:r>
            <a:endParaRPr sz="1800" b="1" i="0">
              <a:solidFill>
                <a:srgbClr val="0B245A"/>
              </a:solidFill>
            </a:endParaRPr>
          </a:p>
        </p:txBody>
      </p:sp>
      <p:sp>
        <p:nvSpPr>
          <p:cNvPr id="27" name="Rectangle 26"/>
          <p:cNvSpPr>
            <a:spLocks noGrp="1"/>
          </p:cNvSpPr>
          <p:nvPr/>
        </p:nvSpPr>
        <p:spPr>
          <a:xfrm>
            <a:off x="9029700" y="3000375"/>
            <a:ext cx="1990725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Correct pipettes and secure holders</a:t>
            </a:r>
            <a:endParaRPr sz="1125" b="0" i="0">
              <a:solidFill>
                <a:srgbClr val="243447"/>
              </a:solidFill>
            </a:endParaRPr>
          </a:p>
        </p:txBody>
      </p:sp>
      <p:sp>
        <p:nvSpPr>
          <p:cNvPr id="28" name="Rounded Rectangle 27"/>
          <p:cNvSpPr>
            <a:spLocks noGrp="1"/>
          </p:cNvSpPr>
          <p:nvPr/>
        </p:nvSpPr>
        <p:spPr>
          <a:xfrm>
            <a:off x="8858250" y="4000500"/>
            <a:ext cx="2333625" cy="1381125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1430">
            <a:solidFill>
              <a:srgbClr val="CAD7E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9" name="Oval 28"/>
          <p:cNvSpPr>
            <a:spLocks noGrp="1"/>
          </p:cNvSpPr>
          <p:nvPr/>
        </p:nvSpPr>
        <p:spPr>
          <a:xfrm>
            <a:off x="9734550" y="4114800"/>
            <a:ext cx="552450" cy="5524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5</a:t>
            </a:r>
            <a:endParaRPr sz="1650" b="1">
              <a:solidFill>
                <a:srgbClr val="FFFFFF"/>
              </a:solidFill>
            </a:endParaRPr>
          </a:p>
        </p:txBody>
      </p:sp>
      <p:sp>
        <p:nvSpPr>
          <p:cNvPr id="30" name="Rectangle 29"/>
          <p:cNvSpPr>
            <a:spLocks noGrp="1"/>
          </p:cNvSpPr>
          <p:nvPr/>
        </p:nvSpPr>
        <p:spPr>
          <a:xfrm>
            <a:off x="9048750" y="4733925"/>
            <a:ext cx="195262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245A"/>
                </a:solidFill>
              </a:defRPr>
            </a:pPr>
            <a:r>
              <a:rPr sz="1800" b="1" i="0">
                <a:solidFill>
                  <a:srgbClr val="0B245A"/>
                </a:solidFill>
              </a:rPr>
              <a:t>Prime</a:t>
            </a:r>
            <a:endParaRPr sz="1800" b="1" i="0">
              <a:solidFill>
                <a:srgbClr val="0B245A"/>
              </a:solidFill>
            </a:endParaRPr>
          </a:p>
        </p:txBody>
      </p:sp>
      <p:sp>
        <p:nvSpPr>
          <p:cNvPr id="31" name="Rectangle 30"/>
          <p:cNvSpPr>
            <a:spLocks noGrp="1"/>
          </p:cNvSpPr>
          <p:nvPr/>
        </p:nvSpPr>
        <p:spPr>
          <a:xfrm>
            <a:off x="9029700" y="5048250"/>
            <a:ext cx="1990725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Pressure path; no bubbles or leaks</a:t>
            </a:r>
            <a:endParaRPr sz="1125" b="0" i="0">
              <a:solidFill>
                <a:srgbClr val="243447"/>
              </a:solidFill>
            </a:endParaRPr>
          </a:p>
        </p:txBody>
      </p:sp>
      <p:sp>
        <p:nvSpPr>
          <p:cNvPr id="32" name="Rounded Rectangle 31"/>
          <p:cNvSpPr>
            <a:spLocks noGrp="1"/>
          </p:cNvSpPr>
          <p:nvPr/>
        </p:nvSpPr>
        <p:spPr>
          <a:xfrm>
            <a:off x="6096000" y="4000500"/>
            <a:ext cx="2333625" cy="1381125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1430">
            <a:solidFill>
              <a:srgbClr val="CAD7E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3" name="Oval 32"/>
          <p:cNvSpPr>
            <a:spLocks noGrp="1"/>
          </p:cNvSpPr>
          <p:nvPr/>
        </p:nvSpPr>
        <p:spPr>
          <a:xfrm>
            <a:off x="6972300" y="4114800"/>
            <a:ext cx="552450" cy="5524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6</a:t>
            </a:r>
            <a:endParaRPr sz="1650" b="1">
              <a:solidFill>
                <a:srgbClr val="FFFFFF"/>
              </a:solidFill>
            </a:endParaRPr>
          </a:p>
        </p:txBody>
      </p:sp>
      <p:sp>
        <p:nvSpPr>
          <p:cNvPr id="34" name="Rectangle 33"/>
          <p:cNvSpPr>
            <a:spLocks noGrp="1"/>
          </p:cNvSpPr>
          <p:nvPr/>
        </p:nvSpPr>
        <p:spPr>
          <a:xfrm>
            <a:off x="6286500" y="4733925"/>
            <a:ext cx="195262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245A"/>
                </a:solidFill>
              </a:defRPr>
            </a:pPr>
            <a:r>
              <a:rPr sz="1800" b="1" i="0">
                <a:solidFill>
                  <a:srgbClr val="0B245A"/>
                </a:solidFill>
              </a:rPr>
              <a:t>Align</a:t>
            </a:r>
            <a:endParaRPr sz="1800" b="1" i="0">
              <a:solidFill>
                <a:srgbClr val="0B245A"/>
              </a:solidFill>
            </a:endParaRPr>
          </a:p>
        </p:txBody>
      </p:sp>
      <p:sp>
        <p:nvSpPr>
          <p:cNvPr id="35" name="Rectangle 34"/>
          <p:cNvSpPr>
            <a:spLocks noGrp="1"/>
          </p:cNvSpPr>
          <p:nvPr/>
        </p:nvSpPr>
        <p:spPr>
          <a:xfrm>
            <a:off x="6267450" y="5048250"/>
            <a:ext cx="1990725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Tips in one focal plane</a:t>
            </a:r>
            <a:endParaRPr sz="1125" b="0" i="0">
              <a:solidFill>
                <a:srgbClr val="243447"/>
              </a:solidFill>
            </a:endParaRPr>
          </a:p>
        </p:txBody>
      </p:sp>
      <p:sp>
        <p:nvSpPr>
          <p:cNvPr id="36" name="Rounded Rectangle 35"/>
          <p:cNvSpPr>
            <a:spLocks noGrp="1"/>
          </p:cNvSpPr>
          <p:nvPr/>
        </p:nvSpPr>
        <p:spPr>
          <a:xfrm>
            <a:off x="3333750" y="4000500"/>
            <a:ext cx="2333625" cy="1381125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1430">
            <a:solidFill>
              <a:srgbClr val="CAD7E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7" name="Oval 36"/>
          <p:cNvSpPr>
            <a:spLocks noGrp="1"/>
          </p:cNvSpPr>
          <p:nvPr/>
        </p:nvSpPr>
        <p:spPr>
          <a:xfrm>
            <a:off x="4210050" y="4114800"/>
            <a:ext cx="552450" cy="5524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7</a:t>
            </a:r>
            <a:endParaRPr sz="1650" b="1">
              <a:solidFill>
                <a:srgbClr val="FFFFFF"/>
              </a:solidFill>
            </a:endParaRPr>
          </a:p>
        </p:txBody>
      </p:sp>
      <p:sp>
        <p:nvSpPr>
          <p:cNvPr id="38" name="Rectangle 37"/>
          <p:cNvSpPr>
            <a:spLocks noGrp="1"/>
          </p:cNvSpPr>
          <p:nvPr/>
        </p:nvSpPr>
        <p:spPr>
          <a:xfrm>
            <a:off x="3524250" y="4733925"/>
            <a:ext cx="195262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245A"/>
                </a:solidFill>
              </a:defRPr>
            </a:pPr>
            <a:r>
              <a:rPr sz="1800" b="1" i="0">
                <a:solidFill>
                  <a:srgbClr val="0B245A"/>
                </a:solidFill>
              </a:rPr>
              <a:t>Test</a:t>
            </a:r>
            <a:endParaRPr sz="1800" b="1" i="0">
              <a:solidFill>
                <a:srgbClr val="0B245A"/>
              </a:solidFill>
            </a:endParaRPr>
          </a:p>
        </p:txBody>
      </p:sp>
      <p:sp>
        <p:nvSpPr>
          <p:cNvPr id="39" name="Rectangle 38"/>
          <p:cNvSpPr>
            <a:spLocks noGrp="1"/>
          </p:cNvSpPr>
          <p:nvPr/>
        </p:nvSpPr>
        <p:spPr>
          <a:xfrm>
            <a:off x="3505200" y="5048250"/>
            <a:ext cx="1990725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Movement and pressure acellularly</a:t>
            </a:r>
            <a:endParaRPr sz="1125" b="0" i="0">
              <a:solidFill>
                <a:srgbClr val="243447"/>
              </a:solidFill>
            </a:endParaRPr>
          </a:p>
        </p:txBody>
      </p:sp>
      <p:sp>
        <p:nvSpPr>
          <p:cNvPr id="40" name="Rounded Rectangle 39"/>
          <p:cNvSpPr>
            <a:spLocks noGrp="1"/>
          </p:cNvSpPr>
          <p:nvPr/>
        </p:nvSpPr>
        <p:spPr>
          <a:xfrm>
            <a:off x="571500" y="4000500"/>
            <a:ext cx="2333625" cy="1381125"/>
          </a:xfrm>
          <a:prstGeom prst="roundRect">
            <a:avLst>
              <a:gd name="adj" fmla="val 13793"/>
            </a:avLst>
          </a:prstGeom>
          <a:solidFill>
            <a:srgbClr val="E7F4F3"/>
          </a:solidFill>
          <a:ln w="23813">
            <a:solidFill>
              <a:srgbClr val="006F73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41" name="Oval 40"/>
          <p:cNvSpPr>
            <a:spLocks noGrp="1"/>
          </p:cNvSpPr>
          <p:nvPr/>
        </p:nvSpPr>
        <p:spPr>
          <a:xfrm>
            <a:off x="1447800" y="4114800"/>
            <a:ext cx="552450" cy="5524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8</a:t>
            </a:r>
            <a:endParaRPr sz="1650" b="1">
              <a:solidFill>
                <a:srgbClr val="FFFFFF"/>
              </a:solidFill>
            </a:endParaRPr>
          </a:p>
        </p:txBody>
      </p:sp>
      <p:sp>
        <p:nvSpPr>
          <p:cNvPr id="42" name="Rectangle 41"/>
          <p:cNvSpPr>
            <a:spLocks noGrp="1"/>
          </p:cNvSpPr>
          <p:nvPr/>
        </p:nvSpPr>
        <p:spPr>
          <a:xfrm>
            <a:off x="762000" y="4733925"/>
            <a:ext cx="195262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06F73"/>
                </a:solidFill>
              </a:defRPr>
            </a:pPr>
            <a:r>
              <a:rPr sz="1800" b="1" i="0">
                <a:solidFill>
                  <a:srgbClr val="006F73"/>
                </a:solidFill>
              </a:rPr>
              <a:t>Release</a:t>
            </a:r>
            <a:endParaRPr sz="1800" b="1" i="0">
              <a:solidFill>
                <a:srgbClr val="006F73"/>
              </a:solidFill>
            </a:endParaRPr>
          </a:p>
        </p:txBody>
      </p:sp>
      <p:sp>
        <p:nvSpPr>
          <p:cNvPr id="43" name="Rectangle 42"/>
          <p:cNvSpPr>
            <a:spLocks noGrp="1"/>
          </p:cNvSpPr>
          <p:nvPr/>
        </p:nvSpPr>
        <p:spPr>
          <a:xfrm>
            <a:off x="742950" y="5048250"/>
            <a:ext cx="1990725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Document or escalate</a:t>
            </a:r>
            <a:endParaRPr sz="1125" b="0" i="0">
              <a:solidFill>
                <a:srgbClr val="243447"/>
              </a:solidFill>
            </a:endParaRPr>
          </a:p>
        </p:txBody>
      </p:sp>
      <p:sp>
        <p:nvSpPr>
          <p:cNvPr id="44" name="Rectangle 43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45" name="Rectangle 44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46" name="Rectangle 45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10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2" name="Rectangle 31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Functional checks authorise release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Perform the checks without reproductive material in the dish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11</a:t>
            </a:r>
            <a:endParaRPr sz="1800" b="1" i="0">
              <a:solidFill>
                <a:srgbClr val="C4952F"/>
              </a:solidFill>
            </a:endParaRPr>
          </a:p>
        </p:txBody>
      </p:sp>
      <p:sp>
        <p:nvSpPr>
          <p:cNvPr id="5" name="Rounded Rectangle 4"/>
          <p:cNvSpPr>
            <a:spLocks noGrp="1"/>
          </p:cNvSpPr>
          <p:nvPr/>
        </p:nvSpPr>
        <p:spPr>
          <a:xfrm>
            <a:off x="619125" y="1666875"/>
            <a:ext cx="6858000" cy="4095750"/>
          </a:xfrm>
          <a:prstGeom prst="roundRect">
            <a:avLst>
              <a:gd name="adj" fmla="val 5116"/>
            </a:avLst>
          </a:prstGeom>
          <a:solidFill>
            <a:srgbClr val="F5F8FA"/>
          </a:solidFill>
          <a:ln w="11430">
            <a:solidFill>
              <a:srgbClr val="CAD7E0"/>
            </a:solidFill>
            <a:prstDash val="solid"/>
          </a:ln>
        </p:spPr>
      </p:sp>
      <p:sp>
        <p:nvSpPr>
          <p:cNvPr id="6" name="Rounded Rectangle 5"/>
          <p:cNvSpPr>
            <a:spLocks noGrp="1"/>
          </p:cNvSpPr>
          <p:nvPr/>
        </p:nvSpPr>
        <p:spPr>
          <a:xfrm>
            <a:off x="876300" y="1885950"/>
            <a:ext cx="6343650" cy="333375"/>
          </a:xfrm>
          <a:prstGeom prst="roundRect">
            <a:avLst>
              <a:gd name="adj" fmla="val 34286"/>
            </a:avLst>
          </a:prstGeom>
          <a:solidFill>
            <a:srgbClr val="0B245A"/>
          </a:solidFill>
          <a:ln w="0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TEST IN ACELLULAR DROPLETS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7" name="Oval 6"/>
          <p:cNvSpPr>
            <a:spLocks noGrp="1"/>
          </p:cNvSpPr>
          <p:nvPr/>
        </p:nvSpPr>
        <p:spPr>
          <a:xfrm>
            <a:off x="942975" y="2505075"/>
            <a:ext cx="342900" cy="34290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  <a:endParaRPr sz="1275" b="1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1438275" y="24765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 i="0">
                <a:solidFill>
                  <a:srgbClr val="0B245A"/>
                </a:solidFill>
              </a:defRPr>
            </a:pPr>
            <a:r>
              <a:rPr sz="1500" b="1" i="0">
                <a:solidFill>
                  <a:srgbClr val="0B245A"/>
                </a:solidFill>
              </a:rPr>
              <a:t>Movement</a:t>
            </a:r>
            <a:endParaRPr sz="1500" b="1" i="0">
              <a:solidFill>
                <a:srgbClr val="0B245A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2686050" y="2476500"/>
            <a:ext cx="4286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Coarse and fine travel are smooth and predictable.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0" name="Oval 9"/>
          <p:cNvSpPr>
            <a:spLocks noGrp="1"/>
          </p:cNvSpPr>
          <p:nvPr/>
        </p:nvSpPr>
        <p:spPr>
          <a:xfrm>
            <a:off x="942975" y="3105150"/>
            <a:ext cx="342900" cy="34290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  <a:endParaRPr sz="1275" b="1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1438275" y="3076575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 i="0">
                <a:solidFill>
                  <a:srgbClr val="0B245A"/>
                </a:solidFill>
              </a:defRPr>
            </a:pPr>
            <a:r>
              <a:rPr sz="1500" b="1" i="0">
                <a:solidFill>
                  <a:srgbClr val="0B245A"/>
                </a:solidFill>
              </a:rPr>
              <a:t>Focus</a:t>
            </a:r>
            <a:endParaRPr sz="1500" b="1" i="0">
              <a:solidFill>
                <a:srgbClr val="0B245A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2686050" y="3076575"/>
            <a:ext cx="4286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Both tips remain sharp in the intended focal plane.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3" name="Oval 12"/>
          <p:cNvSpPr>
            <a:spLocks noGrp="1"/>
          </p:cNvSpPr>
          <p:nvPr/>
        </p:nvSpPr>
        <p:spPr>
          <a:xfrm>
            <a:off x="942975" y="3705225"/>
            <a:ext cx="342900" cy="34290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  <a:endParaRPr sz="1275" b="1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1438275" y="367665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 i="0">
                <a:solidFill>
                  <a:srgbClr val="0B245A"/>
                </a:solidFill>
              </a:defRPr>
            </a:pPr>
            <a:r>
              <a:rPr sz="1500" b="1" i="0">
                <a:solidFill>
                  <a:srgbClr val="0B245A"/>
                </a:solidFill>
              </a:rPr>
              <a:t>Pressure</a:t>
            </a:r>
            <a:endParaRPr sz="1500" b="1" i="0">
              <a:solidFill>
                <a:srgbClr val="0B245A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2686050" y="3676650"/>
            <a:ext cx="4286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Negative, neutral and positive response are controlled.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6" name="Oval 15"/>
          <p:cNvSpPr>
            <a:spLocks noGrp="1"/>
          </p:cNvSpPr>
          <p:nvPr/>
        </p:nvSpPr>
        <p:spPr>
          <a:xfrm>
            <a:off x="942975" y="4305300"/>
            <a:ext cx="342900" cy="34290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  <a:endParaRPr sz="1275" b="1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1438275" y="4276725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 i="0">
                <a:solidFill>
                  <a:srgbClr val="0B245A"/>
                </a:solidFill>
              </a:defRPr>
            </a:pPr>
            <a:r>
              <a:rPr sz="1500" b="1" i="0">
                <a:solidFill>
                  <a:srgbClr val="0B245A"/>
                </a:solidFill>
              </a:rPr>
              <a:t>Stability</a:t>
            </a:r>
            <a:endParaRPr sz="1500" b="1" i="0">
              <a:solidFill>
                <a:srgbClr val="0B245A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2686050" y="4276725"/>
            <a:ext cx="4286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No obvious leak, bubble, vibration or spontaneous drift.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9" name="Oval 18"/>
          <p:cNvSpPr>
            <a:spLocks noGrp="1"/>
          </p:cNvSpPr>
          <p:nvPr/>
        </p:nvSpPr>
        <p:spPr>
          <a:xfrm>
            <a:off x="942975" y="4905375"/>
            <a:ext cx="342900" cy="34290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  <a:endParaRPr sz="1275" b="1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1438275" y="48768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 i="0">
                <a:solidFill>
                  <a:srgbClr val="0B245A"/>
                </a:solidFill>
              </a:defRPr>
            </a:pPr>
            <a:r>
              <a:rPr sz="1200" b="1" i="0">
                <a:solidFill>
                  <a:srgbClr val="0B245A"/>
                </a:solidFill>
              </a:rPr>
              <a:t>Environment</a:t>
            </a:r>
            <a:endParaRPr sz="1200" b="1" i="0">
              <a:solidFill>
                <a:srgbClr val="0B245A"/>
              </a:solidFill>
            </a:endParaRPr>
          </a:p>
        </p:txBody>
      </p:sp>
      <p:sp>
        <p:nvSpPr>
          <p:cNvPr id="21" name="Rectangle 20"/>
          <p:cNvSpPr>
            <a:spLocks noGrp="1"/>
          </p:cNvSpPr>
          <p:nvPr/>
        </p:nvSpPr>
        <p:spPr>
          <a:xfrm>
            <a:off x="2686050" y="4876800"/>
            <a:ext cx="4286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Validated temperature and handling conditions are in range.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22" name="Rounded Rectangle 21"/>
          <p:cNvSpPr>
            <a:spLocks noGrp="1"/>
          </p:cNvSpPr>
          <p:nvPr/>
        </p:nvSpPr>
        <p:spPr>
          <a:xfrm>
            <a:off x="7905750" y="1666875"/>
            <a:ext cx="3714750" cy="4095750"/>
          </a:xfrm>
          <a:prstGeom prst="roundRect">
            <a:avLst>
              <a:gd name="adj" fmla="val 5641"/>
            </a:avLst>
          </a:prstGeom>
          <a:solidFill>
            <a:srgbClr val="0B245A"/>
          </a:solidFill>
          <a:ln w="0">
            <a:solidFill>
              <a:srgbClr val="0B245A"/>
            </a:solidFill>
            <a:prstDash val="solid"/>
          </a:ln>
        </p:spPr>
      </p:sp>
      <p:sp>
        <p:nvSpPr>
          <p:cNvPr id="23" name="Rectangle 22"/>
          <p:cNvSpPr>
            <a:spLocks noGrp="1"/>
          </p:cNvSpPr>
          <p:nvPr/>
        </p:nvSpPr>
        <p:spPr>
          <a:xfrm>
            <a:off x="8343900" y="1971675"/>
            <a:ext cx="2857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3150" b="1" i="0">
                <a:solidFill>
                  <a:srgbClr val="FFFFFF"/>
                </a:solidFill>
              </a:defRPr>
            </a:pPr>
            <a:r>
              <a:rPr sz="3150" b="1" i="0">
                <a:solidFill>
                  <a:srgbClr val="FFFFFF"/>
                </a:solidFill>
              </a:rPr>
              <a:t>RELEASE?</a:t>
            </a:r>
            <a:endParaRPr sz="3150" b="1" i="0">
              <a:solidFill>
                <a:srgbClr val="FFFFFF"/>
              </a:solidFill>
            </a:endParaRPr>
          </a:p>
        </p:txBody>
      </p:sp>
      <p:sp>
        <p:nvSpPr>
          <p:cNvPr id="24" name="Oval 23"/>
          <p:cNvSpPr>
            <a:spLocks noGrp="1"/>
          </p:cNvSpPr>
          <p:nvPr/>
        </p:nvSpPr>
        <p:spPr>
          <a:xfrm>
            <a:off x="9067800" y="2628900"/>
            <a:ext cx="1352550" cy="1352550"/>
          </a:xfrm>
          <a:prstGeom prst="ellipse">
            <a:avLst/>
          </a:prstGeom>
          <a:solidFill>
            <a:srgbClr val="006F73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pPr algn="ctr">
              <a:defRPr sz="5100" b="1">
                <a:solidFill>
                  <a:srgbClr val="FFFFFF"/>
                </a:solidFill>
              </a:defRPr>
            </a:pPr>
            <a:r>
              <a:rPr sz="5100" b="1">
                <a:solidFill>
                  <a:srgbClr val="FFFFFF"/>
                </a:solidFill>
              </a:rPr>
              <a:t>✓</a:t>
            </a:r>
            <a:endParaRPr sz="5100" b="1">
              <a:solidFill>
                <a:srgbClr val="FFFFFF"/>
              </a:solidFill>
            </a:endParaRPr>
          </a:p>
        </p:txBody>
      </p:sp>
      <p:sp>
        <p:nvSpPr>
          <p:cNvPr id="25" name="Rectangle 24"/>
          <p:cNvSpPr>
            <a:spLocks noGrp="1"/>
          </p:cNvSpPr>
          <p:nvPr/>
        </p:nvSpPr>
        <p:spPr>
          <a:xfrm>
            <a:off x="8953500" y="4114800"/>
            <a:ext cx="1562100" cy="3524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YES</a:t>
            </a:r>
            <a:endParaRPr sz="2100" b="1" i="0">
              <a:solidFill>
                <a:srgbClr val="FFFFFF"/>
              </a:solidFill>
            </a:endParaRPr>
          </a:p>
        </p:txBody>
      </p:sp>
      <p:sp>
        <p:nvSpPr>
          <p:cNvPr id="26" name="Rectangle 25"/>
          <p:cNvSpPr>
            <a:spLocks noGrp="1"/>
          </p:cNvSpPr>
          <p:nvPr/>
        </p:nvSpPr>
        <p:spPr>
          <a:xfrm>
            <a:off x="8267700" y="4533900"/>
            <a:ext cx="2990850" cy="581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All critical checks pass</a:t>
            </a:r>
            <a:endParaRPr sz="1500" b="0" i="0">
              <a:solidFill>
                <a:srgbClr val="FFFFFF"/>
              </a:solidFill>
            </a:endParaRPr>
          </a:p>
          <a:p>
            <a:pPr algn="ctr"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and the record is complete</a:t>
            </a:r>
            <a:endParaRPr sz="1500" b="0" i="0">
              <a:solidFill>
                <a:srgbClr val="FFFFFF"/>
              </a:solidFill>
            </a:endParaRPr>
          </a:p>
        </p:txBody>
      </p:sp>
      <p:sp>
        <p:nvSpPr>
          <p:cNvPr id="27" name="Rectangle 26"/>
          <p:cNvSpPr>
            <a:spLocks noGrp="1"/>
          </p:cNvSpPr>
          <p:nvPr/>
        </p:nvSpPr>
        <p:spPr>
          <a:xfrm>
            <a:off x="8524875" y="5238750"/>
            <a:ext cx="24765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28" name="Rectangle 27"/>
          <p:cNvSpPr>
            <a:spLocks noGrp="1"/>
          </p:cNvSpPr>
          <p:nvPr/>
        </p:nvSpPr>
        <p:spPr>
          <a:xfrm>
            <a:off x="8248650" y="5372100"/>
            <a:ext cx="30289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 i="0">
                <a:solidFill>
                  <a:srgbClr val="F7EED8"/>
                </a:solidFill>
              </a:defRPr>
            </a:pPr>
            <a:r>
              <a:rPr sz="1200" b="1" i="0">
                <a:solidFill>
                  <a:srgbClr val="F7EED8"/>
                </a:solidFill>
              </a:rPr>
              <a:t>Otherwise: HOLD • CORRECT • RECHECK</a:t>
            </a:r>
            <a:endParaRPr sz="1200" b="1" i="0">
              <a:solidFill>
                <a:srgbClr val="F7EED8"/>
              </a:solidFill>
            </a:endParaRPr>
          </a:p>
        </p:txBody>
      </p:sp>
      <p:sp>
        <p:nvSpPr>
          <p:cNvPr id="29" name="Rectangle 28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30" name="Rectangle 29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31" name="Rectangle 30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11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3" name="Rectangle 32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Stop-use signals override the schedule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Protect the material first; then correct, recheck and document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12</a:t>
            </a:r>
            <a:endParaRPr sz="1800" b="1" i="0">
              <a:solidFill>
                <a:srgbClr val="C4952F"/>
              </a:solidFill>
            </a:endParaRPr>
          </a:p>
        </p:txBody>
      </p:sp>
      <p:sp>
        <p:nvSpPr>
          <p:cNvPr id="5" name="Octagon 4"/>
          <p:cNvSpPr>
            <a:spLocks noGrp="1"/>
          </p:cNvSpPr>
          <p:nvPr/>
        </p:nvSpPr>
        <p:spPr>
          <a:xfrm>
            <a:off x="4799330" y="2676525"/>
            <a:ext cx="2381250" cy="2381250"/>
          </a:xfrm>
          <a:prstGeom prst="octagon">
            <a:avLst/>
          </a:prstGeom>
          <a:solidFill>
            <a:srgbClr val="A72B3B"/>
          </a:solidFill>
          <a:ln w="66675">
            <a:solidFill>
              <a:srgbClr val="FFFFFF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6">
            <a:srgbClr val="FFFFFF"/>
          </a:effectRef>
          <a:fontRef idx="major"/>
        </p:style>
        <p:txBody>
          <a:bodyPr/>
          <a:lstStyle/>
          <a:p>
            <a:pPr algn="ctr">
              <a:defRPr sz="3975" b="1">
                <a:solidFill>
                  <a:srgbClr val="FFFFFF"/>
                </a:solidFill>
              </a:defRPr>
            </a:pPr>
            <a:endParaRPr sz="3975" b="1">
              <a:solidFill>
                <a:srgbClr val="FFFFFF"/>
              </a:solidFill>
            </a:endParaRPr>
          </a:p>
          <a:p>
            <a:pPr algn="ctr">
              <a:defRPr sz="3975" b="1">
                <a:solidFill>
                  <a:srgbClr val="FFFFFF"/>
                </a:solidFill>
              </a:defRPr>
            </a:pPr>
            <a:r>
              <a:rPr sz="3975" b="1">
                <a:solidFill>
                  <a:srgbClr val="FFFFFF"/>
                </a:solidFill>
              </a:rPr>
              <a:t>STOP</a:t>
            </a:r>
            <a:endParaRPr sz="3975" b="1">
              <a:solidFill>
                <a:srgbClr val="FFFFFF"/>
              </a:solidFill>
            </a:endParaRPr>
          </a:p>
        </p:txBody>
      </p:sp>
      <p:sp>
        <p:nvSpPr>
          <p:cNvPr id="6" name="Rounded Rectangle 5"/>
          <p:cNvSpPr>
            <a:spLocks noGrp="1"/>
          </p:cNvSpPr>
          <p:nvPr/>
        </p:nvSpPr>
        <p:spPr>
          <a:xfrm>
            <a:off x="647700" y="1752600"/>
            <a:ext cx="3143250" cy="990600"/>
          </a:xfrm>
          <a:prstGeom prst="roundRect">
            <a:avLst>
              <a:gd name="adj" fmla="val 17308"/>
            </a:avLst>
          </a:prstGeom>
          <a:solidFill>
            <a:srgbClr val="FFFFFF"/>
          </a:solidFill>
          <a:ln w="17145">
            <a:solidFill>
              <a:srgbClr val="A72B3B"/>
            </a:solidFill>
            <a:prstDash val="solid"/>
          </a:ln>
        </p:spPr>
      </p:sp>
      <p:sp>
        <p:nvSpPr>
          <p:cNvPr id="7" name="Oval 6"/>
          <p:cNvSpPr>
            <a:spLocks noGrp="1"/>
          </p:cNvSpPr>
          <p:nvPr/>
        </p:nvSpPr>
        <p:spPr>
          <a:xfrm>
            <a:off x="819150" y="1990725"/>
            <a:ext cx="514350" cy="514350"/>
          </a:xfrm>
          <a:prstGeom prst="ellipse">
            <a:avLst/>
          </a:prstGeom>
          <a:solidFill>
            <a:srgbClr val="A72B3B"/>
          </a:solidFill>
          <a:ln w="9525">
            <a:solidFill>
              <a:srgbClr val="A72B3B"/>
            </a:solidFill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!</a:t>
            </a:r>
            <a:endParaRPr sz="2100" b="1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1485900" y="1895475"/>
            <a:ext cx="20764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 i="0">
                <a:solidFill>
                  <a:srgbClr val="A72B3B"/>
                </a:solidFill>
              </a:defRPr>
            </a:pPr>
            <a:r>
              <a:rPr sz="1425" b="1" i="0">
                <a:solidFill>
                  <a:srgbClr val="A72B3B"/>
                </a:solidFill>
              </a:rPr>
              <a:t>TIP DRIFT</a:t>
            </a:r>
            <a:endParaRPr sz="1425" b="1" i="0">
              <a:solidFill>
                <a:srgbClr val="A72B3B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1485900" y="2171700"/>
            <a:ext cx="20764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Movement continues after input stops</a:t>
            </a:r>
            <a:endParaRPr sz="1125" b="0" i="0">
              <a:solidFill>
                <a:srgbClr val="243447"/>
              </a:solidFill>
            </a:endParaRPr>
          </a:p>
        </p:txBody>
      </p:sp>
      <p:sp>
        <p:nvSpPr>
          <p:cNvPr id="10" name="Rounded Rectangle 9"/>
          <p:cNvSpPr>
            <a:spLocks noGrp="1"/>
          </p:cNvSpPr>
          <p:nvPr/>
        </p:nvSpPr>
        <p:spPr>
          <a:xfrm>
            <a:off x="647700" y="4162425"/>
            <a:ext cx="3143250" cy="990600"/>
          </a:xfrm>
          <a:prstGeom prst="roundRect">
            <a:avLst>
              <a:gd name="adj" fmla="val 17308"/>
            </a:avLst>
          </a:prstGeom>
          <a:solidFill>
            <a:srgbClr val="FFFFFF"/>
          </a:solidFill>
          <a:ln w="17145">
            <a:solidFill>
              <a:srgbClr val="A72B3B"/>
            </a:solidFill>
            <a:prstDash val="solid"/>
          </a:ln>
        </p:spPr>
      </p:sp>
      <p:sp>
        <p:nvSpPr>
          <p:cNvPr id="11" name="Oval 10"/>
          <p:cNvSpPr>
            <a:spLocks noGrp="1"/>
          </p:cNvSpPr>
          <p:nvPr/>
        </p:nvSpPr>
        <p:spPr>
          <a:xfrm>
            <a:off x="819150" y="4400550"/>
            <a:ext cx="514350" cy="514350"/>
          </a:xfrm>
          <a:prstGeom prst="ellipse">
            <a:avLst/>
          </a:prstGeom>
          <a:solidFill>
            <a:srgbClr val="A72B3B"/>
          </a:solidFill>
          <a:ln w="9525">
            <a:solidFill>
              <a:srgbClr val="A72B3B"/>
            </a:solidFill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!</a:t>
            </a:r>
            <a:endParaRPr sz="2100" b="1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1485900" y="4305300"/>
            <a:ext cx="20764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 i="0">
                <a:solidFill>
                  <a:srgbClr val="A72B3B"/>
                </a:solidFill>
              </a:defRPr>
            </a:pPr>
            <a:r>
              <a:rPr sz="1425" b="1" i="0">
                <a:solidFill>
                  <a:srgbClr val="A72B3B"/>
                </a:solidFill>
              </a:rPr>
              <a:t>BUBBLE / LEAK</a:t>
            </a:r>
            <a:endParaRPr sz="1425" b="1" i="0">
              <a:solidFill>
                <a:srgbClr val="A72B3B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1485900" y="4581525"/>
            <a:ext cx="20764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Delayed or non-linear pressure response</a:t>
            </a:r>
            <a:endParaRPr sz="1125" b="0" i="0">
              <a:solidFill>
                <a:srgbClr val="243447"/>
              </a:solidFill>
            </a:endParaRPr>
          </a:p>
        </p:txBody>
      </p:sp>
      <p:sp>
        <p:nvSpPr>
          <p:cNvPr id="14" name="Rounded Rectangle 13"/>
          <p:cNvSpPr>
            <a:spLocks noGrp="1"/>
          </p:cNvSpPr>
          <p:nvPr/>
        </p:nvSpPr>
        <p:spPr>
          <a:xfrm>
            <a:off x="8229600" y="1752600"/>
            <a:ext cx="3143250" cy="990600"/>
          </a:xfrm>
          <a:prstGeom prst="roundRect">
            <a:avLst>
              <a:gd name="adj" fmla="val 17308"/>
            </a:avLst>
          </a:prstGeom>
          <a:solidFill>
            <a:srgbClr val="FFFFFF"/>
          </a:solidFill>
          <a:ln w="17145">
            <a:solidFill>
              <a:srgbClr val="A72B3B"/>
            </a:solidFill>
            <a:prstDash val="solid"/>
          </a:ln>
        </p:spPr>
      </p:sp>
      <p:sp>
        <p:nvSpPr>
          <p:cNvPr id="15" name="Oval 14"/>
          <p:cNvSpPr>
            <a:spLocks noGrp="1"/>
          </p:cNvSpPr>
          <p:nvPr/>
        </p:nvSpPr>
        <p:spPr>
          <a:xfrm>
            <a:off x="8401050" y="1990725"/>
            <a:ext cx="514350" cy="514350"/>
          </a:xfrm>
          <a:prstGeom prst="ellipse">
            <a:avLst/>
          </a:prstGeom>
          <a:solidFill>
            <a:srgbClr val="A72B3B"/>
          </a:solidFill>
          <a:ln w="9525">
            <a:solidFill>
              <a:srgbClr val="A72B3B"/>
            </a:solidFill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!</a:t>
            </a:r>
            <a:endParaRPr sz="2100" b="1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9067800" y="1895475"/>
            <a:ext cx="20764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 i="0">
                <a:solidFill>
                  <a:srgbClr val="A72B3B"/>
                </a:solidFill>
              </a:defRPr>
            </a:pPr>
            <a:r>
              <a:rPr sz="1425" b="1" i="0">
                <a:solidFill>
                  <a:srgbClr val="A72B3B"/>
                </a:solidFill>
              </a:rPr>
              <a:t>DAMAGED TIP</a:t>
            </a:r>
            <a:endParaRPr sz="1425" b="1" i="0">
              <a:solidFill>
                <a:srgbClr val="A72B3B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9067800" y="2171700"/>
            <a:ext cx="20764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Cracked, blocked or unstable mount</a:t>
            </a:r>
            <a:endParaRPr sz="1125" b="0" i="0">
              <a:solidFill>
                <a:srgbClr val="243447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8267700" y="4143375"/>
            <a:ext cx="3143250" cy="990600"/>
            <a:chOff x="12960" y="6555"/>
            <a:chExt cx="4950" cy="1560"/>
          </a:xfrm>
        </p:grpSpPr>
        <p:sp>
          <p:nvSpPr>
            <p:cNvPr id="18" name="Rounded Rectangle 17"/>
            <p:cNvSpPr>
              <a:spLocks noGrp="1"/>
            </p:cNvSpPr>
            <p:nvPr/>
          </p:nvSpPr>
          <p:spPr>
            <a:xfrm>
              <a:off x="12960" y="6555"/>
              <a:ext cx="4950" cy="1560"/>
            </a:xfrm>
            <a:prstGeom prst="roundRect">
              <a:avLst>
                <a:gd name="adj" fmla="val 17308"/>
              </a:avLst>
            </a:prstGeom>
            <a:solidFill>
              <a:srgbClr val="FFFFFF"/>
            </a:solidFill>
            <a:ln w="17145">
              <a:solidFill>
                <a:srgbClr val="A72B3B"/>
              </a:solidFill>
              <a:prstDash val="solid"/>
            </a:ln>
          </p:spPr>
        </p:sp>
        <p:sp>
          <p:nvSpPr>
            <p:cNvPr id="19" name="Oval 18"/>
            <p:cNvSpPr>
              <a:spLocks noGrp="1"/>
            </p:cNvSpPr>
            <p:nvPr/>
          </p:nvSpPr>
          <p:spPr>
            <a:xfrm>
              <a:off x="13230" y="6930"/>
              <a:ext cx="810" cy="810"/>
            </a:xfrm>
            <a:prstGeom prst="ellipse">
              <a:avLst/>
            </a:prstGeom>
            <a:solidFill>
              <a:srgbClr val="A72B3B"/>
            </a:solidFill>
            <a:ln w="9525">
              <a:solidFill>
                <a:srgbClr val="A72B3B"/>
              </a:solidFill>
              <a:prstDash val="solid"/>
            </a:ln>
          </p:spPr>
          <p:txBody>
            <a:bodyPr/>
            <a:lstStyle/>
            <a:p>
              <a:pPr algn="ctr">
                <a:defRPr sz="2100" b="1">
                  <a:solidFill>
                    <a:srgbClr val="FFFFFF"/>
                  </a:solidFill>
                </a:defRPr>
              </a:pPr>
              <a:r>
                <a:rPr sz="2100" b="1">
                  <a:solidFill>
                    <a:srgbClr val="FFFFFF"/>
                  </a:solidFill>
                </a:rPr>
                <a:t>!</a:t>
              </a:r>
              <a:endParaRPr sz="2100" b="1">
                <a:solidFill>
                  <a:srgbClr val="FFFFFF"/>
                </a:solidFill>
              </a:endParaRPr>
            </a:p>
          </p:txBody>
        </p:sp>
        <p:sp>
          <p:nvSpPr>
            <p:cNvPr id="20" name="Rectangle 19"/>
            <p:cNvSpPr>
              <a:spLocks noGrp="1"/>
            </p:cNvSpPr>
            <p:nvPr/>
          </p:nvSpPr>
          <p:spPr>
            <a:xfrm>
              <a:off x="14280" y="6780"/>
              <a:ext cx="3270" cy="405"/>
            </a:xfrm>
            <a:prstGeom prst="rect">
              <a:avLst/>
            </a:prstGeom>
            <a:noFill/>
            <a:ln w="0">
              <a:noFill/>
              <a:prstDash val="solid"/>
            </a:ln>
          </p:spPr>
          <p:txBody>
            <a:bodyPr/>
            <a:lstStyle/>
            <a:p>
              <a:pPr algn="l">
                <a:defRPr sz="1425" b="1" i="0">
                  <a:solidFill>
                    <a:srgbClr val="A72B3B"/>
                  </a:solidFill>
                </a:defRPr>
              </a:pPr>
              <a:r>
                <a:rPr sz="1425" b="1" i="0">
                  <a:solidFill>
                    <a:srgbClr val="A72B3B"/>
                  </a:solidFill>
                </a:rPr>
                <a:t>TEMP. OUT</a:t>
              </a:r>
              <a:endParaRPr sz="1425" b="1" i="0">
                <a:solidFill>
                  <a:srgbClr val="A72B3B"/>
                </a:solidFill>
              </a:endParaRPr>
            </a:p>
          </p:txBody>
        </p:sp>
        <p:sp>
          <p:nvSpPr>
            <p:cNvPr id="21" name="Rectangle 20"/>
            <p:cNvSpPr>
              <a:spLocks noGrp="1"/>
            </p:cNvSpPr>
            <p:nvPr/>
          </p:nvSpPr>
          <p:spPr>
            <a:xfrm>
              <a:off x="14280" y="7215"/>
              <a:ext cx="3270" cy="720"/>
            </a:xfrm>
            <a:prstGeom prst="rect">
              <a:avLst/>
            </a:prstGeom>
            <a:noFill/>
            <a:ln w="0">
              <a:noFill/>
              <a:prstDash val="solid"/>
            </a:ln>
          </p:spPr>
          <p:txBody>
            <a:bodyPr/>
            <a:lstStyle/>
            <a:p>
              <a:pPr algn="l">
                <a:defRPr sz="1125" b="0" i="0">
                  <a:solidFill>
                    <a:srgbClr val="243447"/>
                  </a:solidFill>
                </a:defRPr>
              </a:pPr>
              <a:r>
                <a:rPr sz="1125" b="0" i="0">
                  <a:solidFill>
                    <a:srgbClr val="243447"/>
                  </a:solidFill>
                </a:rPr>
                <a:t>Working surface outside validated range</a:t>
              </a:r>
              <a:endParaRPr sz="1125" b="0" i="0">
                <a:solidFill>
                  <a:srgbClr val="243447"/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393565" y="5257800"/>
            <a:ext cx="3143250" cy="990600"/>
            <a:chOff x="5850" y="7995"/>
            <a:chExt cx="4950" cy="1560"/>
          </a:xfrm>
        </p:grpSpPr>
        <p:sp>
          <p:nvSpPr>
            <p:cNvPr id="22" name="Rounded Rectangle 21"/>
            <p:cNvSpPr>
              <a:spLocks noGrp="1"/>
            </p:cNvSpPr>
            <p:nvPr/>
          </p:nvSpPr>
          <p:spPr>
            <a:xfrm>
              <a:off x="5850" y="7995"/>
              <a:ext cx="4950" cy="1560"/>
            </a:xfrm>
            <a:prstGeom prst="roundRect">
              <a:avLst>
                <a:gd name="adj" fmla="val 17308"/>
              </a:avLst>
            </a:prstGeom>
            <a:solidFill>
              <a:srgbClr val="FFFFFF"/>
            </a:solidFill>
            <a:ln w="17145">
              <a:solidFill>
                <a:srgbClr val="A72B3B"/>
              </a:solidFill>
              <a:prstDash val="solid"/>
            </a:ln>
          </p:spPr>
        </p:sp>
        <p:sp>
          <p:nvSpPr>
            <p:cNvPr id="23" name="Oval 22"/>
            <p:cNvSpPr>
              <a:spLocks noGrp="1"/>
            </p:cNvSpPr>
            <p:nvPr/>
          </p:nvSpPr>
          <p:spPr>
            <a:xfrm>
              <a:off x="6120" y="8370"/>
              <a:ext cx="810" cy="810"/>
            </a:xfrm>
            <a:prstGeom prst="ellipse">
              <a:avLst/>
            </a:prstGeom>
            <a:solidFill>
              <a:srgbClr val="A72B3B"/>
            </a:solidFill>
            <a:ln w="9525">
              <a:solidFill>
                <a:srgbClr val="A72B3B"/>
              </a:solidFill>
              <a:prstDash val="solid"/>
            </a:ln>
          </p:spPr>
          <p:txBody>
            <a:bodyPr/>
            <a:lstStyle/>
            <a:p>
              <a:pPr algn="ctr">
                <a:defRPr sz="2100" b="1">
                  <a:solidFill>
                    <a:srgbClr val="FFFFFF"/>
                  </a:solidFill>
                </a:defRPr>
              </a:pPr>
              <a:r>
                <a:rPr sz="2100" b="1">
                  <a:solidFill>
                    <a:srgbClr val="FFFFFF"/>
                  </a:solidFill>
                </a:rPr>
                <a:t>!</a:t>
              </a:r>
              <a:endParaRPr sz="2100" b="1">
                <a:solidFill>
                  <a:srgbClr val="FFFFFF"/>
                </a:solidFill>
              </a:endParaRPr>
            </a:p>
          </p:txBody>
        </p:sp>
        <p:sp>
          <p:nvSpPr>
            <p:cNvPr id="24" name="Rectangle 23"/>
            <p:cNvSpPr>
              <a:spLocks noGrp="1"/>
            </p:cNvSpPr>
            <p:nvPr/>
          </p:nvSpPr>
          <p:spPr>
            <a:xfrm>
              <a:off x="7170" y="8220"/>
              <a:ext cx="3270" cy="405"/>
            </a:xfrm>
            <a:prstGeom prst="rect">
              <a:avLst/>
            </a:prstGeom>
            <a:noFill/>
            <a:ln w="0">
              <a:noFill/>
              <a:prstDash val="solid"/>
            </a:ln>
          </p:spPr>
          <p:txBody>
            <a:bodyPr/>
            <a:lstStyle/>
            <a:p>
              <a:pPr algn="l">
                <a:defRPr sz="1425" b="1" i="0">
                  <a:solidFill>
                    <a:srgbClr val="A72B3B"/>
                  </a:solidFill>
                </a:defRPr>
              </a:pPr>
              <a:r>
                <a:rPr sz="1425" b="1" i="0">
                  <a:solidFill>
                    <a:srgbClr val="A72B3B"/>
                  </a:solidFill>
                </a:rPr>
                <a:t>VIBRATION</a:t>
              </a:r>
              <a:endParaRPr sz="1425" b="1" i="0">
                <a:solidFill>
                  <a:srgbClr val="A72B3B"/>
                </a:solidFill>
              </a:endParaRPr>
            </a:p>
          </p:txBody>
        </p:sp>
        <p:sp>
          <p:nvSpPr>
            <p:cNvPr id="25" name="Rectangle 24"/>
            <p:cNvSpPr>
              <a:spLocks noGrp="1"/>
            </p:cNvSpPr>
            <p:nvPr/>
          </p:nvSpPr>
          <p:spPr>
            <a:xfrm>
              <a:off x="7170" y="8655"/>
              <a:ext cx="3270" cy="720"/>
            </a:xfrm>
            <a:prstGeom prst="rect">
              <a:avLst/>
            </a:prstGeom>
            <a:noFill/>
            <a:ln w="0">
              <a:noFill/>
              <a:prstDash val="solid"/>
            </a:ln>
          </p:spPr>
          <p:txBody>
            <a:bodyPr/>
            <a:lstStyle/>
            <a:p>
              <a:pPr algn="l">
                <a:defRPr sz="1125" b="0" i="0">
                  <a:solidFill>
                    <a:srgbClr val="243447"/>
                  </a:solidFill>
                </a:defRPr>
              </a:pPr>
              <a:r>
                <a:rPr sz="1125" b="0" i="0">
                  <a:solidFill>
                    <a:srgbClr val="243447"/>
                  </a:solidFill>
                </a:rPr>
                <a:t>Visible disturbance or stage movement</a:t>
              </a:r>
              <a:endParaRPr sz="1125" b="0" i="0">
                <a:solidFill>
                  <a:srgbClr val="243447"/>
                </a:solidFill>
              </a:endParaRPr>
            </a:p>
          </p:txBody>
        </p:sp>
      </p:grpSp>
      <p:sp>
        <p:nvSpPr>
          <p:cNvPr id="26" name="Rounded Rectangle 25"/>
          <p:cNvSpPr>
            <a:spLocks noGrp="1"/>
          </p:cNvSpPr>
          <p:nvPr/>
        </p:nvSpPr>
        <p:spPr>
          <a:xfrm>
            <a:off x="4367530" y="1476375"/>
            <a:ext cx="3143250" cy="990600"/>
          </a:xfrm>
          <a:prstGeom prst="roundRect">
            <a:avLst>
              <a:gd name="adj" fmla="val 17308"/>
            </a:avLst>
          </a:prstGeom>
          <a:solidFill>
            <a:srgbClr val="FFFFFF"/>
          </a:solidFill>
          <a:ln w="17145">
            <a:solidFill>
              <a:srgbClr val="A72B3B"/>
            </a:solidFill>
            <a:prstDash val="solid"/>
          </a:ln>
        </p:spPr>
      </p:sp>
      <p:sp>
        <p:nvSpPr>
          <p:cNvPr id="27" name="Oval 26"/>
          <p:cNvSpPr>
            <a:spLocks noGrp="1"/>
          </p:cNvSpPr>
          <p:nvPr/>
        </p:nvSpPr>
        <p:spPr>
          <a:xfrm>
            <a:off x="4495800" y="1714500"/>
            <a:ext cx="514350" cy="514350"/>
          </a:xfrm>
          <a:prstGeom prst="ellipse">
            <a:avLst/>
          </a:prstGeom>
          <a:solidFill>
            <a:srgbClr val="A72B3B"/>
          </a:solidFill>
          <a:ln w="9525">
            <a:solidFill>
              <a:srgbClr val="A72B3B"/>
            </a:solidFill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!</a:t>
            </a:r>
            <a:endParaRPr sz="2100" b="1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>
            <a:spLocks noGrp="1"/>
          </p:cNvSpPr>
          <p:nvPr/>
        </p:nvSpPr>
        <p:spPr>
          <a:xfrm>
            <a:off x="4972050" y="1578610"/>
            <a:ext cx="20764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 i="0">
                <a:solidFill>
                  <a:srgbClr val="A72B3B"/>
                </a:solidFill>
              </a:defRPr>
            </a:pPr>
            <a:r>
              <a:rPr sz="1425" b="1" i="0">
                <a:solidFill>
                  <a:srgbClr val="A72B3B"/>
                </a:solidFill>
              </a:rPr>
              <a:t>IDENTITY GAP</a:t>
            </a:r>
            <a:endParaRPr sz="1425" b="1" i="0">
              <a:solidFill>
                <a:srgbClr val="A72B3B"/>
              </a:solidFill>
            </a:endParaRPr>
          </a:p>
        </p:txBody>
      </p:sp>
      <p:sp>
        <p:nvSpPr>
          <p:cNvPr id="29" name="Rectangle 28"/>
          <p:cNvSpPr>
            <a:spLocks noGrp="1"/>
          </p:cNvSpPr>
          <p:nvPr/>
        </p:nvSpPr>
        <p:spPr>
          <a:xfrm>
            <a:off x="5015865" y="1835785"/>
            <a:ext cx="20764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Dish, witness or documentation uncertainty</a:t>
            </a:r>
            <a:endParaRPr sz="1125" b="0" i="0">
              <a:solidFill>
                <a:srgbClr val="243447"/>
              </a:solidFill>
            </a:endParaRPr>
          </a:p>
        </p:txBody>
      </p:sp>
      <p:sp>
        <p:nvSpPr>
          <p:cNvPr id="30" name="Rectangle 29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31" name="Rectangle 30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32" name="Rectangle 31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12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0" name="Rectangle 49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Troubleshoot the symptom first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Use the local fault tree and escalate when the cause is uncertain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13</a:t>
            </a:r>
            <a:endParaRPr sz="1800" b="1" i="0">
              <a:solidFill>
                <a:srgbClr val="C4952F"/>
              </a:solidFill>
            </a:endParaRPr>
          </a:p>
        </p:txBody>
      </p:sp>
      <p:sp>
        <p:nvSpPr>
          <p:cNvPr id="5" name="Rounded Rectangle 4"/>
          <p:cNvSpPr>
            <a:spLocks noGrp="1"/>
          </p:cNvSpPr>
          <p:nvPr/>
        </p:nvSpPr>
        <p:spPr>
          <a:xfrm>
            <a:off x="552450" y="1676400"/>
            <a:ext cx="2571750" cy="495300"/>
          </a:xfrm>
          <a:prstGeom prst="roundRect">
            <a:avLst>
              <a:gd name="adj" fmla="val 15385"/>
            </a:avLst>
          </a:prstGeom>
          <a:solidFill>
            <a:srgbClr val="006F73"/>
          </a:solidFill>
          <a:ln w="0">
            <a:solidFill>
              <a:srgbClr val="006F73"/>
            </a:solidFill>
            <a:prstDash val="solid"/>
          </a:ln>
        </p:spPr>
      </p:sp>
      <p:sp>
        <p:nvSpPr>
          <p:cNvPr id="6" name="Rectangle 5"/>
          <p:cNvSpPr>
            <a:spLocks noGrp="1"/>
          </p:cNvSpPr>
          <p:nvPr/>
        </p:nvSpPr>
        <p:spPr>
          <a:xfrm>
            <a:off x="628650" y="1809750"/>
            <a:ext cx="24193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OBSERVED SYMPTOM</a:t>
            </a:r>
            <a:endParaRPr sz="1125" b="1" i="0">
              <a:solidFill>
                <a:srgbClr val="FFFFFF"/>
              </a:solidFill>
            </a:endParaRPr>
          </a:p>
        </p:txBody>
      </p:sp>
      <p:sp>
        <p:nvSpPr>
          <p:cNvPr id="7" name="Rounded Rectangle 6"/>
          <p:cNvSpPr>
            <a:spLocks noGrp="1"/>
          </p:cNvSpPr>
          <p:nvPr/>
        </p:nvSpPr>
        <p:spPr>
          <a:xfrm>
            <a:off x="3286125" y="1676400"/>
            <a:ext cx="3238500" cy="495300"/>
          </a:xfrm>
          <a:prstGeom prst="roundRect">
            <a:avLst>
              <a:gd name="adj" fmla="val 15385"/>
            </a:avLst>
          </a:prstGeom>
          <a:solidFill>
            <a:srgbClr val="0B245A"/>
          </a:solidFill>
          <a:ln w="0">
            <a:solidFill>
              <a:srgbClr val="0B245A"/>
            </a:solidFill>
            <a:prstDash val="solid"/>
          </a:ln>
        </p:spPr>
      </p:sp>
      <p:sp>
        <p:nvSpPr>
          <p:cNvPr id="8" name="Rectangle 7"/>
          <p:cNvSpPr>
            <a:spLocks noGrp="1"/>
          </p:cNvSpPr>
          <p:nvPr/>
        </p:nvSpPr>
        <p:spPr>
          <a:xfrm>
            <a:off x="3362325" y="1809750"/>
            <a:ext cx="3086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POSSIBLE CAUSE</a:t>
            </a:r>
            <a:endParaRPr sz="1125" b="1" i="0">
              <a:solidFill>
                <a:srgbClr val="FFFFFF"/>
              </a:solidFill>
            </a:endParaRPr>
          </a:p>
        </p:txBody>
      </p:sp>
      <p:sp>
        <p:nvSpPr>
          <p:cNvPr id="9" name="Rounded Rectangle 8"/>
          <p:cNvSpPr>
            <a:spLocks noGrp="1"/>
          </p:cNvSpPr>
          <p:nvPr/>
        </p:nvSpPr>
        <p:spPr>
          <a:xfrm>
            <a:off x="6696075" y="1676400"/>
            <a:ext cx="2619375" cy="495300"/>
          </a:xfrm>
          <a:prstGeom prst="roundRect">
            <a:avLst>
              <a:gd name="adj" fmla="val 15385"/>
            </a:avLst>
          </a:prstGeom>
          <a:solidFill>
            <a:srgbClr val="0B245A"/>
          </a:solidFill>
          <a:ln w="0">
            <a:solidFill>
              <a:srgbClr val="0B245A"/>
            </a:solidFill>
            <a:prstDash val="solid"/>
          </a:ln>
        </p:spPr>
      </p:sp>
      <p:sp>
        <p:nvSpPr>
          <p:cNvPr id="10" name="Rectangle 9"/>
          <p:cNvSpPr>
            <a:spLocks noGrp="1"/>
          </p:cNvSpPr>
          <p:nvPr/>
        </p:nvSpPr>
        <p:spPr>
          <a:xfrm>
            <a:off x="6772275" y="1809750"/>
            <a:ext cx="2466975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SAFE FIRST RESPONSE</a:t>
            </a:r>
            <a:endParaRPr sz="1125" b="1" i="0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>
            <a:spLocks noGrp="1"/>
          </p:cNvSpPr>
          <p:nvPr/>
        </p:nvSpPr>
        <p:spPr>
          <a:xfrm>
            <a:off x="9477375" y="1676400"/>
            <a:ext cx="2095500" cy="495300"/>
          </a:xfrm>
          <a:prstGeom prst="roundRect">
            <a:avLst>
              <a:gd name="adj" fmla="val 15385"/>
            </a:avLst>
          </a:prstGeom>
          <a:solidFill>
            <a:srgbClr val="0B245A"/>
          </a:solidFill>
          <a:ln w="0">
            <a:solidFill>
              <a:srgbClr val="0B245A"/>
            </a:solidFill>
            <a:prstDash val="solid"/>
          </a:ln>
        </p:spPr>
      </p:sp>
      <p:sp>
        <p:nvSpPr>
          <p:cNvPr id="12" name="Rectangle 11"/>
          <p:cNvSpPr>
            <a:spLocks noGrp="1"/>
          </p:cNvSpPr>
          <p:nvPr/>
        </p:nvSpPr>
        <p:spPr>
          <a:xfrm>
            <a:off x="9553575" y="1809750"/>
            <a:ext cx="1943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RELEASE CONDITION</a:t>
            </a:r>
            <a:endParaRPr sz="1125" b="1" i="0">
              <a:solidFill>
                <a:srgbClr val="FFFFFF"/>
              </a:solidFill>
            </a:endParaRPr>
          </a:p>
        </p:txBody>
      </p:sp>
      <p:sp>
        <p:nvSpPr>
          <p:cNvPr id="13" name="Rounded Rectangle 12"/>
          <p:cNvSpPr>
            <a:spLocks noGrp="1"/>
          </p:cNvSpPr>
          <p:nvPr/>
        </p:nvSpPr>
        <p:spPr>
          <a:xfrm>
            <a:off x="552450" y="2257425"/>
            <a:ext cx="2571750" cy="847725"/>
          </a:xfrm>
          <a:prstGeom prst="roundRect">
            <a:avLst>
              <a:gd name="adj" fmla="val 5618"/>
            </a:avLst>
          </a:prstGeom>
          <a:solidFill>
            <a:srgbClr val="F5F8FA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14" name="Rectangle 13"/>
          <p:cNvSpPr>
            <a:spLocks noGrp="1"/>
          </p:cNvSpPr>
          <p:nvPr/>
        </p:nvSpPr>
        <p:spPr>
          <a:xfrm>
            <a:off x="666750" y="2371725"/>
            <a:ext cx="23431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 i="0">
                <a:solidFill>
                  <a:srgbClr val="0B245A"/>
                </a:solidFill>
              </a:defRPr>
            </a:pPr>
            <a:r>
              <a:rPr sz="1425" b="1" i="0">
                <a:solidFill>
                  <a:srgbClr val="0B245A"/>
                </a:solidFill>
              </a:rPr>
              <a:t>Tip drifts</a:t>
            </a:r>
            <a:endParaRPr sz="1425" b="1" i="0">
              <a:solidFill>
                <a:srgbClr val="0B245A"/>
              </a:solidFill>
            </a:endParaRPr>
          </a:p>
        </p:txBody>
      </p:sp>
      <p:sp>
        <p:nvSpPr>
          <p:cNvPr id="15" name="Rounded Rectangle 14"/>
          <p:cNvSpPr>
            <a:spLocks noGrp="1"/>
          </p:cNvSpPr>
          <p:nvPr/>
        </p:nvSpPr>
        <p:spPr>
          <a:xfrm>
            <a:off x="3286125" y="2257425"/>
            <a:ext cx="3238500" cy="847725"/>
          </a:xfrm>
          <a:prstGeom prst="roundRect">
            <a:avLst>
              <a:gd name="adj" fmla="val 5618"/>
            </a:avLst>
          </a:prstGeom>
          <a:solidFill>
            <a:srgbClr val="F5F8FA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16" name="Rectangle 15"/>
          <p:cNvSpPr>
            <a:spLocks noGrp="1"/>
          </p:cNvSpPr>
          <p:nvPr/>
        </p:nvSpPr>
        <p:spPr>
          <a:xfrm>
            <a:off x="3400425" y="2371725"/>
            <a:ext cx="30099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Loose mount, mechanical play, vibration or thermal instability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17" name="Rounded Rectangle 16"/>
          <p:cNvSpPr>
            <a:spLocks noGrp="1"/>
          </p:cNvSpPr>
          <p:nvPr/>
        </p:nvSpPr>
        <p:spPr>
          <a:xfrm>
            <a:off x="6696075" y="2257425"/>
            <a:ext cx="2619375" cy="847725"/>
          </a:xfrm>
          <a:prstGeom prst="roundRect">
            <a:avLst>
              <a:gd name="adj" fmla="val 5618"/>
            </a:avLst>
          </a:prstGeom>
          <a:solidFill>
            <a:srgbClr val="F5F8FA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18" name="Rectangle 17"/>
          <p:cNvSpPr>
            <a:spLocks noGrp="1"/>
          </p:cNvSpPr>
          <p:nvPr/>
        </p:nvSpPr>
        <p:spPr>
          <a:xfrm>
            <a:off x="6810375" y="2371725"/>
            <a:ext cx="2390775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Remove live dish; secure, stabilise and retest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19" name="Rounded Rectangle 18"/>
          <p:cNvSpPr>
            <a:spLocks noGrp="1"/>
          </p:cNvSpPr>
          <p:nvPr/>
        </p:nvSpPr>
        <p:spPr>
          <a:xfrm>
            <a:off x="9477375" y="2257425"/>
            <a:ext cx="2095500" cy="847725"/>
          </a:xfrm>
          <a:prstGeom prst="roundRect">
            <a:avLst>
              <a:gd name="adj" fmla="val 5618"/>
            </a:avLst>
          </a:prstGeom>
          <a:solidFill>
            <a:srgbClr val="F5F8FA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20" name="Rectangle 19"/>
          <p:cNvSpPr>
            <a:spLocks noGrp="1"/>
          </p:cNvSpPr>
          <p:nvPr/>
        </p:nvSpPr>
        <p:spPr>
          <a:xfrm>
            <a:off x="9591675" y="2371725"/>
            <a:ext cx="18669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No drift through fine movement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21" name="Rounded Rectangle 20"/>
          <p:cNvSpPr>
            <a:spLocks noGrp="1"/>
          </p:cNvSpPr>
          <p:nvPr/>
        </p:nvSpPr>
        <p:spPr>
          <a:xfrm>
            <a:off x="552450" y="3190875"/>
            <a:ext cx="2571750" cy="847725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22" name="Rectangle 21"/>
          <p:cNvSpPr>
            <a:spLocks noGrp="1"/>
          </p:cNvSpPr>
          <p:nvPr/>
        </p:nvSpPr>
        <p:spPr>
          <a:xfrm>
            <a:off x="666750" y="3305175"/>
            <a:ext cx="23431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 i="0">
                <a:solidFill>
                  <a:srgbClr val="0B245A"/>
                </a:solidFill>
              </a:defRPr>
            </a:pPr>
            <a:r>
              <a:rPr sz="1425" b="1" i="0">
                <a:solidFill>
                  <a:srgbClr val="0B245A"/>
                </a:solidFill>
              </a:rPr>
              <a:t>Pressure is delayed</a:t>
            </a:r>
            <a:endParaRPr sz="1425" b="1" i="0">
              <a:solidFill>
                <a:srgbClr val="0B245A"/>
              </a:solidFill>
            </a:endParaRPr>
          </a:p>
        </p:txBody>
      </p:sp>
      <p:sp>
        <p:nvSpPr>
          <p:cNvPr id="23" name="Rounded Rectangle 22"/>
          <p:cNvSpPr>
            <a:spLocks noGrp="1"/>
          </p:cNvSpPr>
          <p:nvPr/>
        </p:nvSpPr>
        <p:spPr>
          <a:xfrm>
            <a:off x="3286125" y="3190875"/>
            <a:ext cx="3238500" cy="847725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24" name="Rectangle 23"/>
          <p:cNvSpPr>
            <a:spLocks noGrp="1"/>
          </p:cNvSpPr>
          <p:nvPr/>
        </p:nvSpPr>
        <p:spPr>
          <a:xfrm>
            <a:off x="3400425" y="3305175"/>
            <a:ext cx="30099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Bubble, leak, blocked tip or loose connection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25" name="Rounded Rectangle 24"/>
          <p:cNvSpPr>
            <a:spLocks noGrp="1"/>
          </p:cNvSpPr>
          <p:nvPr/>
        </p:nvSpPr>
        <p:spPr>
          <a:xfrm>
            <a:off x="6696075" y="3190875"/>
            <a:ext cx="2619375" cy="847725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26" name="Rectangle 25"/>
          <p:cNvSpPr>
            <a:spLocks noGrp="1"/>
          </p:cNvSpPr>
          <p:nvPr/>
        </p:nvSpPr>
        <p:spPr>
          <a:xfrm>
            <a:off x="6810375" y="3305175"/>
            <a:ext cx="2390775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Inspect path; reprime or replace per SOP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27" name="Rounded Rectangle 26"/>
          <p:cNvSpPr>
            <a:spLocks noGrp="1"/>
          </p:cNvSpPr>
          <p:nvPr/>
        </p:nvSpPr>
        <p:spPr>
          <a:xfrm>
            <a:off x="9477375" y="3190875"/>
            <a:ext cx="2095500" cy="847725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28" name="Rectangle 27"/>
          <p:cNvSpPr>
            <a:spLocks noGrp="1"/>
          </p:cNvSpPr>
          <p:nvPr/>
        </p:nvSpPr>
        <p:spPr>
          <a:xfrm>
            <a:off x="9591675" y="3305175"/>
            <a:ext cx="18669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Predictable acellular response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29" name="Rounded Rectangle 28"/>
          <p:cNvSpPr>
            <a:spLocks noGrp="1"/>
          </p:cNvSpPr>
          <p:nvPr/>
        </p:nvSpPr>
        <p:spPr>
          <a:xfrm>
            <a:off x="552450" y="4124325"/>
            <a:ext cx="2571750" cy="847725"/>
          </a:xfrm>
          <a:prstGeom prst="roundRect">
            <a:avLst>
              <a:gd name="adj" fmla="val 5618"/>
            </a:avLst>
          </a:prstGeom>
          <a:solidFill>
            <a:srgbClr val="F5F8FA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30" name="Rectangle 29"/>
          <p:cNvSpPr>
            <a:spLocks noGrp="1"/>
          </p:cNvSpPr>
          <p:nvPr/>
        </p:nvSpPr>
        <p:spPr>
          <a:xfrm>
            <a:off x="666750" y="4238625"/>
            <a:ext cx="23431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 i="0">
                <a:solidFill>
                  <a:srgbClr val="0B245A"/>
                </a:solidFill>
              </a:defRPr>
            </a:pPr>
            <a:r>
              <a:rPr sz="1425" b="1" i="0">
                <a:solidFill>
                  <a:srgbClr val="0B245A"/>
                </a:solidFill>
              </a:rPr>
              <a:t>Tips will not share focus</a:t>
            </a:r>
            <a:endParaRPr sz="1425" b="1" i="0">
              <a:solidFill>
                <a:srgbClr val="0B245A"/>
              </a:solidFill>
            </a:endParaRPr>
          </a:p>
        </p:txBody>
      </p:sp>
      <p:sp>
        <p:nvSpPr>
          <p:cNvPr id="31" name="Rounded Rectangle 30"/>
          <p:cNvSpPr>
            <a:spLocks noGrp="1"/>
          </p:cNvSpPr>
          <p:nvPr/>
        </p:nvSpPr>
        <p:spPr>
          <a:xfrm>
            <a:off x="3286125" y="4124325"/>
            <a:ext cx="3238500" cy="847725"/>
          </a:xfrm>
          <a:prstGeom prst="roundRect">
            <a:avLst>
              <a:gd name="adj" fmla="val 5618"/>
            </a:avLst>
          </a:prstGeom>
          <a:solidFill>
            <a:srgbClr val="F5F8FA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32" name="Rectangle 31"/>
          <p:cNvSpPr>
            <a:spLocks noGrp="1"/>
          </p:cNvSpPr>
          <p:nvPr/>
        </p:nvSpPr>
        <p:spPr>
          <a:xfrm>
            <a:off x="3400425" y="4238625"/>
            <a:ext cx="30099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Height or holder angle mismatch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33" name="Rounded Rectangle 32"/>
          <p:cNvSpPr>
            <a:spLocks noGrp="1"/>
          </p:cNvSpPr>
          <p:nvPr/>
        </p:nvSpPr>
        <p:spPr>
          <a:xfrm>
            <a:off x="6696075" y="4124325"/>
            <a:ext cx="2619375" cy="847725"/>
          </a:xfrm>
          <a:prstGeom prst="roundRect">
            <a:avLst>
              <a:gd name="adj" fmla="val 5618"/>
            </a:avLst>
          </a:prstGeom>
          <a:solidFill>
            <a:srgbClr val="F5F8FA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34" name="Rectangle 33"/>
          <p:cNvSpPr>
            <a:spLocks noGrp="1"/>
          </p:cNvSpPr>
          <p:nvPr/>
        </p:nvSpPr>
        <p:spPr>
          <a:xfrm>
            <a:off x="6810375" y="4238625"/>
            <a:ext cx="2390775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Re-establish geometry from coarse to fine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35" name="Rounded Rectangle 34"/>
          <p:cNvSpPr>
            <a:spLocks noGrp="1"/>
          </p:cNvSpPr>
          <p:nvPr/>
        </p:nvSpPr>
        <p:spPr>
          <a:xfrm>
            <a:off x="9477375" y="4124325"/>
            <a:ext cx="2095500" cy="847725"/>
          </a:xfrm>
          <a:prstGeom prst="roundRect">
            <a:avLst>
              <a:gd name="adj" fmla="val 5618"/>
            </a:avLst>
          </a:prstGeom>
          <a:solidFill>
            <a:srgbClr val="F5F8FA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36" name="Rectangle 35"/>
          <p:cNvSpPr>
            <a:spLocks noGrp="1"/>
          </p:cNvSpPr>
          <p:nvPr/>
        </p:nvSpPr>
        <p:spPr>
          <a:xfrm>
            <a:off x="9591675" y="4238625"/>
            <a:ext cx="18669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Both tips sharp in one plane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37" name="Rounded Rectangle 36"/>
          <p:cNvSpPr>
            <a:spLocks noGrp="1"/>
          </p:cNvSpPr>
          <p:nvPr/>
        </p:nvSpPr>
        <p:spPr>
          <a:xfrm>
            <a:off x="552450" y="5057775"/>
            <a:ext cx="2571750" cy="847725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38" name="Rectangle 37"/>
          <p:cNvSpPr>
            <a:spLocks noGrp="1"/>
          </p:cNvSpPr>
          <p:nvPr/>
        </p:nvSpPr>
        <p:spPr>
          <a:xfrm>
            <a:off x="666750" y="5172075"/>
            <a:ext cx="23431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 i="0">
                <a:solidFill>
                  <a:srgbClr val="0B245A"/>
                </a:solidFill>
              </a:defRPr>
            </a:pPr>
            <a:r>
              <a:rPr sz="1425" b="1" i="0">
                <a:solidFill>
                  <a:srgbClr val="0B245A"/>
                </a:solidFill>
              </a:rPr>
              <a:t>Stage reading is out</a:t>
            </a:r>
            <a:endParaRPr sz="1425" b="1" i="0">
              <a:solidFill>
                <a:srgbClr val="0B245A"/>
              </a:solidFill>
            </a:endParaRPr>
          </a:p>
        </p:txBody>
      </p:sp>
      <p:sp>
        <p:nvSpPr>
          <p:cNvPr id="39" name="Rounded Rectangle 38"/>
          <p:cNvSpPr>
            <a:spLocks noGrp="1"/>
          </p:cNvSpPr>
          <p:nvPr/>
        </p:nvSpPr>
        <p:spPr>
          <a:xfrm>
            <a:off x="3286125" y="5057775"/>
            <a:ext cx="3238500" cy="847725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40" name="Rectangle 39"/>
          <p:cNvSpPr>
            <a:spLocks noGrp="1"/>
          </p:cNvSpPr>
          <p:nvPr/>
        </p:nvSpPr>
        <p:spPr>
          <a:xfrm>
            <a:off x="3400425" y="5172075"/>
            <a:ext cx="30099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Warm-up incomplete, probe issue or device fault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41" name="Rounded Rectangle 40"/>
          <p:cNvSpPr>
            <a:spLocks noGrp="1"/>
          </p:cNvSpPr>
          <p:nvPr/>
        </p:nvSpPr>
        <p:spPr>
          <a:xfrm>
            <a:off x="6696075" y="5057775"/>
            <a:ext cx="2619375" cy="847725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42" name="Rectangle 41"/>
          <p:cNvSpPr>
            <a:spLocks noGrp="1"/>
          </p:cNvSpPr>
          <p:nvPr/>
        </p:nvSpPr>
        <p:spPr>
          <a:xfrm>
            <a:off x="6810375" y="5172075"/>
            <a:ext cx="2390775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Hold use; verify with calibrated method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43" name="Rounded Rectangle 42"/>
          <p:cNvSpPr>
            <a:spLocks noGrp="1"/>
          </p:cNvSpPr>
          <p:nvPr/>
        </p:nvSpPr>
        <p:spPr>
          <a:xfrm>
            <a:off x="9477375" y="5057775"/>
            <a:ext cx="2095500" cy="847725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44" name="Rectangle 43"/>
          <p:cNvSpPr>
            <a:spLocks noGrp="1"/>
          </p:cNvSpPr>
          <p:nvPr/>
        </p:nvSpPr>
        <p:spPr>
          <a:xfrm>
            <a:off x="9591675" y="5172075"/>
            <a:ext cx="18669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Validated range restored and recorded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45" name="Rounded Rectangle 44"/>
          <p:cNvSpPr>
            <a:spLocks noGrp="1"/>
          </p:cNvSpPr>
          <p:nvPr/>
        </p:nvSpPr>
        <p:spPr>
          <a:xfrm>
            <a:off x="1495425" y="6153150"/>
            <a:ext cx="9201150" cy="295275"/>
          </a:xfrm>
          <a:prstGeom prst="roundRect">
            <a:avLst>
              <a:gd name="adj" fmla="val 29032"/>
            </a:avLst>
          </a:prstGeom>
          <a:solidFill>
            <a:srgbClr val="F7EED8"/>
          </a:solidFill>
          <a:ln w="9525">
            <a:solidFill>
              <a:srgbClr val="C4952F"/>
            </a:solidFill>
            <a:prstDash val="solid"/>
          </a:ln>
        </p:spPr>
      </p:sp>
      <p:sp>
        <p:nvSpPr>
          <p:cNvPr id="46" name="Rectangle 45"/>
          <p:cNvSpPr>
            <a:spLocks noGrp="1"/>
          </p:cNvSpPr>
          <p:nvPr/>
        </p:nvSpPr>
        <p:spPr>
          <a:xfrm>
            <a:off x="1676400" y="6200775"/>
            <a:ext cx="8839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 i="0">
                <a:solidFill>
                  <a:srgbClr val="0B245A"/>
                </a:solidFill>
              </a:defRPr>
            </a:pPr>
            <a:r>
              <a:rPr sz="1200" b="1" i="0">
                <a:solidFill>
                  <a:srgbClr val="0B245A"/>
                </a:solidFill>
              </a:rPr>
              <a:t>Never troubleshoot a persistent fault with reproductive material still on the station.</a:t>
            </a:r>
            <a:endParaRPr sz="1200" b="1" i="0">
              <a:solidFill>
                <a:srgbClr val="0B245A"/>
              </a:solidFill>
            </a:endParaRPr>
          </a:p>
        </p:txBody>
      </p:sp>
      <p:sp>
        <p:nvSpPr>
          <p:cNvPr id="47" name="Rectangle 46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48" name="Rectangle 47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49" name="Rectangle 48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13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7" name="Rectangle 36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Shared platform, procedure-specific setup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Change pipettes, accessories and competence requirements only through the validated workflow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14</a:t>
            </a:r>
            <a:endParaRPr sz="1800" b="1" i="0">
              <a:solidFill>
                <a:srgbClr val="C4952F"/>
              </a:solidFill>
            </a:endParaRPr>
          </a:p>
        </p:txBody>
      </p:sp>
      <p:sp>
        <p:nvSpPr>
          <p:cNvPr id="5" name="Rounded Rectangle 4"/>
          <p:cNvSpPr>
            <a:spLocks noGrp="1"/>
          </p:cNvSpPr>
          <p:nvPr/>
        </p:nvSpPr>
        <p:spPr>
          <a:xfrm>
            <a:off x="619125" y="1724025"/>
            <a:ext cx="3429000" cy="3800475"/>
          </a:xfrm>
          <a:prstGeom prst="roundRect">
            <a:avLst>
              <a:gd name="adj" fmla="val 6111"/>
            </a:avLst>
          </a:prstGeom>
          <a:solidFill>
            <a:srgbClr val="FFFFFF"/>
          </a:solidFill>
          <a:ln w="19050">
            <a:solidFill>
              <a:srgbClr val="006F73"/>
            </a:solidFill>
            <a:prstDash val="solid"/>
          </a:ln>
        </p:spPr>
      </p:sp>
      <p:sp>
        <p:nvSpPr>
          <p:cNvPr id="6" name="Rounded Rectangle 5"/>
          <p:cNvSpPr>
            <a:spLocks noGrp="1"/>
          </p:cNvSpPr>
          <p:nvPr/>
        </p:nvSpPr>
        <p:spPr>
          <a:xfrm>
            <a:off x="619125" y="1724025"/>
            <a:ext cx="3429000" cy="704850"/>
          </a:xfrm>
          <a:prstGeom prst="roundRect">
            <a:avLst>
              <a:gd name="adj" fmla="val 29730"/>
            </a:avLst>
          </a:prstGeom>
          <a:solidFill>
            <a:srgbClr val="006F73"/>
          </a:solidFill>
          <a:ln w="0">
            <a:solidFill>
              <a:srgbClr val="006F73"/>
            </a:solidFill>
            <a:prstDash val="solid"/>
          </a:ln>
        </p:spPr>
      </p:sp>
      <p:sp>
        <p:nvSpPr>
          <p:cNvPr id="7" name="Rectangle 6"/>
          <p:cNvSpPr>
            <a:spLocks noGrp="1"/>
          </p:cNvSpPr>
          <p:nvPr/>
        </p:nvSpPr>
        <p:spPr>
          <a:xfrm>
            <a:off x="828675" y="1933575"/>
            <a:ext cx="30099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ICSI</a:t>
            </a:r>
            <a:endParaRPr sz="2100" b="1" i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857250" y="2638425"/>
            <a:ext cx="2952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 i="0">
                <a:solidFill>
                  <a:srgbClr val="006F73"/>
                </a:solidFill>
              </a:defRPr>
            </a:pPr>
            <a:r>
              <a:rPr sz="1125" b="1" i="0">
                <a:solidFill>
                  <a:srgbClr val="006F73"/>
                </a:solidFill>
              </a:rPr>
              <a:t>CORE TOOLS</a:t>
            </a:r>
            <a:endParaRPr sz="1125" b="1" i="0">
              <a:solidFill>
                <a:srgbClr val="006F73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857250" y="2895600"/>
            <a:ext cx="29527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Holding + injection pipette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857250" y="3514725"/>
            <a:ext cx="2952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 i="0">
                <a:solidFill>
                  <a:srgbClr val="006F73"/>
                </a:solidFill>
              </a:defRPr>
            </a:pPr>
            <a:r>
              <a:rPr sz="1125" b="1" i="0">
                <a:solidFill>
                  <a:srgbClr val="006F73"/>
                </a:solidFill>
              </a:rPr>
              <a:t>EXTRA CONTROL</a:t>
            </a:r>
            <a:endParaRPr sz="1125" b="1" i="0">
              <a:solidFill>
                <a:srgbClr val="006F73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857250" y="3771900"/>
            <a:ext cx="29527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Fine pressure control and oocyte orientation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857250" y="4391025"/>
            <a:ext cx="2952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 i="0">
                <a:solidFill>
                  <a:srgbClr val="006F73"/>
                </a:solidFill>
              </a:defRPr>
            </a:pPr>
            <a:r>
              <a:rPr sz="1125" b="1" i="0">
                <a:solidFill>
                  <a:srgbClr val="006F73"/>
                </a:solidFill>
              </a:rPr>
              <a:t>BEGINNER LIMIT</a:t>
            </a:r>
            <a:endParaRPr sz="1125" b="1" i="0">
              <a:solidFill>
                <a:srgbClr val="006F73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857250" y="4648200"/>
            <a:ext cx="29527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Indication is a clinical decision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4" name="Rounded Rectangle 13"/>
          <p:cNvSpPr>
            <a:spLocks noGrp="1"/>
          </p:cNvSpPr>
          <p:nvPr/>
        </p:nvSpPr>
        <p:spPr>
          <a:xfrm>
            <a:off x="4476750" y="1724025"/>
            <a:ext cx="3429000" cy="3800475"/>
          </a:xfrm>
          <a:prstGeom prst="roundRect">
            <a:avLst>
              <a:gd name="adj" fmla="val 6111"/>
            </a:avLst>
          </a:prstGeom>
          <a:solidFill>
            <a:srgbClr val="FFFFFF"/>
          </a:solidFill>
          <a:ln w="19050">
            <a:solidFill>
              <a:srgbClr val="C4952F"/>
            </a:solidFill>
            <a:prstDash val="solid"/>
          </a:ln>
        </p:spPr>
      </p:sp>
      <p:sp>
        <p:nvSpPr>
          <p:cNvPr id="15" name="Rounded Rectangle 14"/>
          <p:cNvSpPr>
            <a:spLocks noGrp="1"/>
          </p:cNvSpPr>
          <p:nvPr/>
        </p:nvSpPr>
        <p:spPr>
          <a:xfrm>
            <a:off x="4476750" y="1724025"/>
            <a:ext cx="3429000" cy="704850"/>
          </a:xfrm>
          <a:prstGeom prst="roundRect">
            <a:avLst>
              <a:gd name="adj" fmla="val 29730"/>
            </a:avLst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16" name="Rectangle 15"/>
          <p:cNvSpPr>
            <a:spLocks noGrp="1"/>
          </p:cNvSpPr>
          <p:nvPr/>
        </p:nvSpPr>
        <p:spPr>
          <a:xfrm>
            <a:off x="4686300" y="1933575"/>
            <a:ext cx="30099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ASSISTED HATCHING</a:t>
            </a:r>
            <a:endParaRPr sz="2100" b="1" i="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4714875" y="2638425"/>
            <a:ext cx="2952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 i="0">
                <a:solidFill>
                  <a:srgbClr val="C4952F"/>
                </a:solidFill>
              </a:defRPr>
            </a:pPr>
            <a:r>
              <a:rPr sz="1125" b="1" i="0">
                <a:solidFill>
                  <a:srgbClr val="C4952F"/>
                </a:solidFill>
              </a:rPr>
              <a:t>CORE TOOLS</a:t>
            </a:r>
            <a:endParaRPr sz="1125" b="1" i="0">
              <a:solidFill>
                <a:srgbClr val="C4952F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4714875" y="2895600"/>
            <a:ext cx="29527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Holding pipette + validated zona-opening method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9" name="Rectangle 18"/>
          <p:cNvSpPr>
            <a:spLocks noGrp="1"/>
          </p:cNvSpPr>
          <p:nvPr/>
        </p:nvSpPr>
        <p:spPr>
          <a:xfrm>
            <a:off x="4714875" y="3514725"/>
            <a:ext cx="2952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 i="0">
                <a:solidFill>
                  <a:srgbClr val="C4952F"/>
                </a:solidFill>
              </a:defRPr>
            </a:pPr>
            <a:r>
              <a:rPr sz="1125" b="1" i="0">
                <a:solidFill>
                  <a:srgbClr val="C4952F"/>
                </a:solidFill>
              </a:rPr>
              <a:t>EXTRA CONTROL</a:t>
            </a:r>
            <a:endParaRPr sz="1125" b="1" i="0">
              <a:solidFill>
                <a:srgbClr val="C4952F"/>
              </a:solidFill>
            </a:endParaR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4714875" y="3771900"/>
            <a:ext cx="29527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Optical alignment; laser or mechanical system if authorised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21" name="Rectangle 20"/>
          <p:cNvSpPr>
            <a:spLocks noGrp="1"/>
          </p:cNvSpPr>
          <p:nvPr/>
        </p:nvSpPr>
        <p:spPr>
          <a:xfrm>
            <a:off x="4714875" y="4391025"/>
            <a:ext cx="2952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 i="0">
                <a:solidFill>
                  <a:srgbClr val="C4952F"/>
                </a:solidFill>
              </a:defRPr>
            </a:pPr>
            <a:r>
              <a:rPr sz="1125" b="1" i="0">
                <a:solidFill>
                  <a:srgbClr val="C4952F"/>
                </a:solidFill>
              </a:rPr>
              <a:t>BEGINNER LIMIT</a:t>
            </a:r>
            <a:endParaRPr sz="1125" b="1" i="0">
              <a:solidFill>
                <a:srgbClr val="C4952F"/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/>
        </p:nvSpPr>
        <p:spPr>
          <a:xfrm>
            <a:off x="4714875" y="4648200"/>
            <a:ext cx="29527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Not universally required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23" name="Rounded Rectangle 22"/>
          <p:cNvSpPr>
            <a:spLocks noGrp="1"/>
          </p:cNvSpPr>
          <p:nvPr/>
        </p:nvSpPr>
        <p:spPr>
          <a:xfrm>
            <a:off x="8334375" y="1724025"/>
            <a:ext cx="3429000" cy="3800475"/>
          </a:xfrm>
          <a:prstGeom prst="roundRect">
            <a:avLst>
              <a:gd name="adj" fmla="val 6111"/>
            </a:avLst>
          </a:prstGeom>
          <a:solidFill>
            <a:srgbClr val="FFFFFF"/>
          </a:solidFill>
          <a:ln w="19050">
            <a:solidFill>
              <a:srgbClr val="0B245A"/>
            </a:solidFill>
            <a:prstDash val="solid"/>
          </a:ln>
        </p:spPr>
      </p:sp>
      <p:sp>
        <p:nvSpPr>
          <p:cNvPr id="24" name="Rounded Rectangle 23"/>
          <p:cNvSpPr>
            <a:spLocks noGrp="1"/>
          </p:cNvSpPr>
          <p:nvPr/>
        </p:nvSpPr>
        <p:spPr>
          <a:xfrm>
            <a:off x="8334375" y="1724025"/>
            <a:ext cx="3429000" cy="704850"/>
          </a:xfrm>
          <a:prstGeom prst="roundRect">
            <a:avLst>
              <a:gd name="adj" fmla="val 29730"/>
            </a:avLst>
          </a:prstGeom>
          <a:solidFill>
            <a:srgbClr val="0B245A"/>
          </a:solidFill>
          <a:ln w="0">
            <a:solidFill>
              <a:srgbClr val="0B245A"/>
            </a:solidFill>
            <a:prstDash val="solid"/>
          </a:ln>
        </p:spPr>
      </p:sp>
      <p:sp>
        <p:nvSpPr>
          <p:cNvPr id="25" name="Rectangle 24"/>
          <p:cNvSpPr>
            <a:spLocks noGrp="1"/>
          </p:cNvSpPr>
          <p:nvPr/>
        </p:nvSpPr>
        <p:spPr>
          <a:xfrm>
            <a:off x="8543925" y="1933575"/>
            <a:ext cx="30099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EMBRYO BIOPSY</a:t>
            </a:r>
            <a:endParaRPr sz="2100" b="1" i="0">
              <a:solidFill>
                <a:srgbClr val="FFFFFF"/>
              </a:solidFill>
            </a:endParaRPr>
          </a:p>
        </p:txBody>
      </p:sp>
      <p:sp>
        <p:nvSpPr>
          <p:cNvPr id="26" name="Rectangle 25"/>
          <p:cNvSpPr>
            <a:spLocks noGrp="1"/>
          </p:cNvSpPr>
          <p:nvPr/>
        </p:nvSpPr>
        <p:spPr>
          <a:xfrm>
            <a:off x="8572500" y="2638425"/>
            <a:ext cx="2952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 i="0">
                <a:solidFill>
                  <a:srgbClr val="0B245A"/>
                </a:solidFill>
              </a:defRPr>
            </a:pPr>
            <a:r>
              <a:rPr sz="1125" b="1" i="0">
                <a:solidFill>
                  <a:srgbClr val="0B245A"/>
                </a:solidFill>
              </a:rPr>
              <a:t>CORE TOOLS</a:t>
            </a:r>
            <a:endParaRPr sz="1125" b="1" i="0">
              <a:solidFill>
                <a:srgbClr val="0B245A"/>
              </a:solidFill>
            </a:endParaRPr>
          </a:p>
        </p:txBody>
      </p:sp>
      <p:sp>
        <p:nvSpPr>
          <p:cNvPr id="27" name="Rectangle 26"/>
          <p:cNvSpPr>
            <a:spLocks noGrp="1"/>
          </p:cNvSpPr>
          <p:nvPr/>
        </p:nvSpPr>
        <p:spPr>
          <a:xfrm>
            <a:off x="8572500" y="2895600"/>
            <a:ext cx="29527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Holding + biopsy pipette; laser where applicable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28" name="Rectangle 27"/>
          <p:cNvSpPr>
            <a:spLocks noGrp="1"/>
          </p:cNvSpPr>
          <p:nvPr/>
        </p:nvSpPr>
        <p:spPr>
          <a:xfrm>
            <a:off x="8572500" y="3514725"/>
            <a:ext cx="2952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 i="0">
                <a:solidFill>
                  <a:srgbClr val="0B245A"/>
                </a:solidFill>
              </a:defRPr>
            </a:pPr>
            <a:r>
              <a:rPr sz="1125" b="1" i="0">
                <a:solidFill>
                  <a:srgbClr val="0B245A"/>
                </a:solidFill>
              </a:rPr>
              <a:t>EXTRA CONTROL</a:t>
            </a:r>
            <a:endParaRPr sz="1125" b="1" i="0">
              <a:solidFill>
                <a:srgbClr val="0B245A"/>
              </a:solidFill>
            </a:endParaRPr>
          </a:p>
        </p:txBody>
      </p:sp>
      <p:sp>
        <p:nvSpPr>
          <p:cNvPr id="29" name="Rectangle 28"/>
          <p:cNvSpPr>
            <a:spLocks noGrp="1"/>
          </p:cNvSpPr>
          <p:nvPr/>
        </p:nvSpPr>
        <p:spPr>
          <a:xfrm>
            <a:off x="8572500" y="3771900"/>
            <a:ext cx="29527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Cell removal, tubing and traceability workflow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30" name="Rectangle 29"/>
          <p:cNvSpPr>
            <a:spLocks noGrp="1"/>
          </p:cNvSpPr>
          <p:nvPr/>
        </p:nvSpPr>
        <p:spPr>
          <a:xfrm>
            <a:off x="8572500" y="4391025"/>
            <a:ext cx="2952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 i="0">
                <a:solidFill>
                  <a:srgbClr val="0B245A"/>
                </a:solidFill>
              </a:defRPr>
            </a:pPr>
            <a:r>
              <a:rPr sz="1125" b="1" i="0">
                <a:solidFill>
                  <a:srgbClr val="0B245A"/>
                </a:solidFill>
              </a:rPr>
              <a:t>BEGINNER LIMIT</a:t>
            </a:r>
            <a:endParaRPr sz="1125" b="1" i="0">
              <a:solidFill>
                <a:srgbClr val="0B245A"/>
              </a:solidFill>
            </a:endParaRPr>
          </a:p>
        </p:txBody>
      </p:sp>
      <p:sp>
        <p:nvSpPr>
          <p:cNvPr id="31" name="Rectangle 30"/>
          <p:cNvSpPr>
            <a:spLocks noGrp="1"/>
          </p:cNvSpPr>
          <p:nvPr/>
        </p:nvSpPr>
        <p:spPr>
          <a:xfrm>
            <a:off x="8572500" y="4648200"/>
            <a:ext cx="29527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Requires specific training and SOP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32" name="Rounded Rectangle 31"/>
          <p:cNvSpPr>
            <a:spLocks noGrp="1"/>
          </p:cNvSpPr>
          <p:nvPr/>
        </p:nvSpPr>
        <p:spPr>
          <a:xfrm>
            <a:off x="1362075" y="5829300"/>
            <a:ext cx="9467850" cy="438150"/>
          </a:xfrm>
          <a:prstGeom prst="roundRect">
            <a:avLst>
              <a:gd name="adj" fmla="val 26087"/>
            </a:avLst>
          </a:prstGeom>
          <a:solidFill>
            <a:srgbClr val="0B245A"/>
          </a:solidFill>
          <a:ln w="0">
            <a:solidFill>
              <a:srgbClr val="0B245A"/>
            </a:solidFill>
            <a:prstDash val="solid"/>
          </a:ln>
        </p:spPr>
      </p:sp>
      <p:sp>
        <p:nvSpPr>
          <p:cNvPr id="33" name="Rectangle 32"/>
          <p:cNvSpPr>
            <a:spLocks noGrp="1"/>
          </p:cNvSpPr>
          <p:nvPr/>
        </p:nvSpPr>
        <p:spPr>
          <a:xfrm>
            <a:off x="1619250" y="5934075"/>
            <a:ext cx="8953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Never transfer settings between procedures or devices without validation, competency and SOP control.</a:t>
            </a:r>
            <a:endParaRPr sz="1350" b="1" i="0">
              <a:solidFill>
                <a:srgbClr val="FFFFFF"/>
              </a:solidFill>
            </a:endParaRPr>
          </a:p>
        </p:txBody>
      </p:sp>
      <p:sp>
        <p:nvSpPr>
          <p:cNvPr id="34" name="Rectangle 33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35" name="Rectangle 34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36" name="Rectangle 35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14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1" name="Rectangle 30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Scenario: the working pipette drifts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What should a supervised trainee do next?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15</a:t>
            </a:r>
            <a:endParaRPr sz="1800" b="1" i="0">
              <a:solidFill>
                <a:srgbClr val="C4952F"/>
              </a:solidFill>
            </a:endParaRPr>
          </a:p>
        </p:txBody>
      </p:sp>
      <p:sp>
        <p:nvSpPr>
          <p:cNvPr id="5" name="Rounded Rectangle 4"/>
          <p:cNvSpPr>
            <a:spLocks noGrp="1"/>
          </p:cNvSpPr>
          <p:nvPr/>
        </p:nvSpPr>
        <p:spPr>
          <a:xfrm>
            <a:off x="619125" y="1619250"/>
            <a:ext cx="10953750" cy="666750"/>
          </a:xfrm>
          <a:prstGeom prst="roundRect">
            <a:avLst>
              <a:gd name="adj" fmla="val 25714"/>
            </a:avLst>
          </a:prstGeom>
          <a:solidFill>
            <a:srgbClr val="FBEDEE"/>
          </a:solidFill>
          <a:ln w="14288">
            <a:solidFill>
              <a:srgbClr val="A72B3B"/>
            </a:solidFill>
            <a:prstDash val="solid"/>
          </a:ln>
        </p:spPr>
      </p:sp>
      <p:sp>
        <p:nvSpPr>
          <p:cNvPr id="6" name="Rectangle 5"/>
          <p:cNvSpPr>
            <a:spLocks noGrp="1"/>
          </p:cNvSpPr>
          <p:nvPr/>
        </p:nvSpPr>
        <p:spPr>
          <a:xfrm>
            <a:off x="857250" y="1819275"/>
            <a:ext cx="15240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 i="0">
                <a:solidFill>
                  <a:srgbClr val="A72B3B"/>
                </a:solidFill>
              </a:defRPr>
            </a:pPr>
            <a:r>
              <a:rPr sz="1350" b="1" i="0">
                <a:solidFill>
                  <a:srgbClr val="A72B3B"/>
                </a:solidFill>
              </a:rPr>
              <a:t>OBSERVATION</a:t>
            </a:r>
            <a:endParaRPr sz="1350" b="1" i="0">
              <a:solidFill>
                <a:srgbClr val="A72B3B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2476500" y="1809750"/>
            <a:ext cx="8572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 i="0">
                <a:solidFill>
                  <a:srgbClr val="243447"/>
                </a:solidFill>
              </a:defRPr>
            </a:pPr>
            <a:r>
              <a:rPr sz="1575" b="1" i="0">
                <a:solidFill>
                  <a:srgbClr val="243447"/>
                </a:solidFill>
              </a:rPr>
              <a:t>The tip continues to move after input stops; reproductive material is nearby.</a:t>
            </a:r>
            <a:endParaRPr sz="1575" b="1" i="0">
              <a:solidFill>
                <a:srgbClr val="243447"/>
              </a:solidFill>
            </a:endParaRPr>
          </a:p>
        </p:txBody>
      </p:sp>
      <p:sp>
        <p:nvSpPr>
          <p:cNvPr id="8" name="Right Arrow 7"/>
          <p:cNvSpPr>
            <a:spLocks noGrp="1"/>
          </p:cNvSpPr>
          <p:nvPr/>
        </p:nvSpPr>
        <p:spPr>
          <a:xfrm>
            <a:off x="3143250" y="4000500"/>
            <a:ext cx="523875" cy="304800"/>
          </a:xfrm>
          <a:prstGeom prst="rightArrow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9" name="Right Arrow 8"/>
          <p:cNvSpPr>
            <a:spLocks noGrp="1"/>
          </p:cNvSpPr>
          <p:nvPr/>
        </p:nvSpPr>
        <p:spPr>
          <a:xfrm>
            <a:off x="5962650" y="4000500"/>
            <a:ext cx="523875" cy="304800"/>
          </a:xfrm>
          <a:prstGeom prst="rightArrow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10" name="Right Arrow 9"/>
          <p:cNvSpPr>
            <a:spLocks noGrp="1"/>
          </p:cNvSpPr>
          <p:nvPr/>
        </p:nvSpPr>
        <p:spPr>
          <a:xfrm>
            <a:off x="8782050" y="4000500"/>
            <a:ext cx="523875" cy="304800"/>
          </a:xfrm>
          <a:prstGeom prst="rightArrow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11" name="Rounded Rectangle 10"/>
          <p:cNvSpPr>
            <a:spLocks noGrp="1"/>
          </p:cNvSpPr>
          <p:nvPr/>
        </p:nvSpPr>
        <p:spPr>
          <a:xfrm>
            <a:off x="552450" y="2857500"/>
            <a:ext cx="2428875" cy="2286000"/>
          </a:xfrm>
          <a:prstGeom prst="roundRect">
            <a:avLst>
              <a:gd name="adj" fmla="val 9167"/>
            </a:avLst>
          </a:prstGeom>
          <a:solidFill>
            <a:srgbClr val="F5F8FA"/>
          </a:solidFill>
          <a:ln w="11430">
            <a:solidFill>
              <a:srgbClr val="CAD7E0"/>
            </a:solidFill>
            <a:prstDash val="solid"/>
          </a:ln>
        </p:spPr>
      </p:sp>
      <p:sp>
        <p:nvSpPr>
          <p:cNvPr id="12" name="Oval 11"/>
          <p:cNvSpPr>
            <a:spLocks noGrp="1"/>
          </p:cNvSpPr>
          <p:nvPr/>
        </p:nvSpPr>
        <p:spPr>
          <a:xfrm>
            <a:off x="1457325" y="3067050"/>
            <a:ext cx="619125" cy="619125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1</a:t>
            </a:r>
            <a:endParaRPr sz="1875" b="1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723900" y="3867150"/>
            <a:ext cx="208597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75" b="1" i="0">
                <a:solidFill>
                  <a:srgbClr val="0B245A"/>
                </a:solidFill>
              </a:defRPr>
            </a:pPr>
            <a:r>
              <a:rPr sz="1575" b="1" i="0">
                <a:solidFill>
                  <a:srgbClr val="0B245A"/>
                </a:solidFill>
              </a:rPr>
              <a:t>PAUSE &amp; PROTECT</a:t>
            </a:r>
            <a:endParaRPr sz="1575" b="1" i="0">
              <a:solidFill>
                <a:srgbClr val="0B245A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790575" y="4333875"/>
            <a:ext cx="1952625" cy="638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 i="0">
                <a:solidFill>
                  <a:srgbClr val="243447"/>
                </a:solidFill>
              </a:defRPr>
            </a:pPr>
            <a:r>
              <a:rPr sz="1275" b="0" i="0">
                <a:solidFill>
                  <a:srgbClr val="243447"/>
                </a:solidFill>
              </a:rPr>
              <a:t>Stop manipulation; secure or remove the live dish according to the SOP.</a:t>
            </a:r>
            <a:endParaRPr sz="1275" b="0" i="0">
              <a:solidFill>
                <a:srgbClr val="243447"/>
              </a:solidFill>
            </a:endParaRPr>
          </a:p>
        </p:txBody>
      </p:sp>
      <p:sp>
        <p:nvSpPr>
          <p:cNvPr id="15" name="Rounded Rectangle 14"/>
          <p:cNvSpPr>
            <a:spLocks noGrp="1"/>
          </p:cNvSpPr>
          <p:nvPr/>
        </p:nvSpPr>
        <p:spPr>
          <a:xfrm>
            <a:off x="3371850" y="2857500"/>
            <a:ext cx="2428875" cy="2286000"/>
          </a:xfrm>
          <a:prstGeom prst="roundRect">
            <a:avLst>
              <a:gd name="adj" fmla="val 9167"/>
            </a:avLst>
          </a:prstGeom>
          <a:solidFill>
            <a:srgbClr val="F5F8FA"/>
          </a:solidFill>
          <a:ln w="11430">
            <a:solidFill>
              <a:srgbClr val="CAD7E0"/>
            </a:solidFill>
            <a:prstDash val="solid"/>
          </a:ln>
        </p:spPr>
      </p:sp>
      <p:sp>
        <p:nvSpPr>
          <p:cNvPr id="16" name="Oval 15"/>
          <p:cNvSpPr>
            <a:spLocks noGrp="1"/>
          </p:cNvSpPr>
          <p:nvPr/>
        </p:nvSpPr>
        <p:spPr>
          <a:xfrm>
            <a:off x="4276725" y="3067050"/>
            <a:ext cx="619125" cy="619125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2</a:t>
            </a:r>
            <a:endParaRPr sz="1875" b="1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3543300" y="3867150"/>
            <a:ext cx="208597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75" b="1" i="0">
                <a:solidFill>
                  <a:srgbClr val="0B245A"/>
                </a:solidFill>
              </a:defRPr>
            </a:pPr>
            <a:r>
              <a:rPr sz="1575" b="1" i="0">
                <a:solidFill>
                  <a:srgbClr val="0B245A"/>
                </a:solidFill>
              </a:rPr>
              <a:t>TEST ACELLULARLY</a:t>
            </a:r>
            <a:endParaRPr sz="1575" b="1" i="0">
              <a:solidFill>
                <a:srgbClr val="0B245A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3609975" y="4333875"/>
            <a:ext cx="1952625" cy="638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 i="0">
                <a:solidFill>
                  <a:srgbClr val="243447"/>
                </a:solidFill>
              </a:defRPr>
            </a:pPr>
            <a:r>
              <a:rPr sz="1275" b="0" i="0">
                <a:solidFill>
                  <a:srgbClr val="243447"/>
                </a:solidFill>
              </a:rPr>
              <a:t>Confirm drift without reproductive material on the station.</a:t>
            </a:r>
            <a:endParaRPr sz="1275" b="0" i="0">
              <a:solidFill>
                <a:srgbClr val="243447"/>
              </a:solidFill>
            </a:endParaRPr>
          </a:p>
        </p:txBody>
      </p:sp>
      <p:sp>
        <p:nvSpPr>
          <p:cNvPr id="19" name="Rounded Rectangle 18"/>
          <p:cNvSpPr>
            <a:spLocks noGrp="1"/>
          </p:cNvSpPr>
          <p:nvPr/>
        </p:nvSpPr>
        <p:spPr>
          <a:xfrm>
            <a:off x="6191250" y="2857500"/>
            <a:ext cx="2428875" cy="2286000"/>
          </a:xfrm>
          <a:prstGeom prst="roundRect">
            <a:avLst>
              <a:gd name="adj" fmla="val 9167"/>
            </a:avLst>
          </a:prstGeom>
          <a:solidFill>
            <a:srgbClr val="F5F8FA"/>
          </a:solidFill>
          <a:ln w="11430">
            <a:solidFill>
              <a:srgbClr val="CAD7E0"/>
            </a:solidFill>
            <a:prstDash val="solid"/>
          </a:ln>
        </p:spPr>
      </p:sp>
      <p:sp>
        <p:nvSpPr>
          <p:cNvPr id="20" name="Oval 19"/>
          <p:cNvSpPr>
            <a:spLocks noGrp="1"/>
          </p:cNvSpPr>
          <p:nvPr/>
        </p:nvSpPr>
        <p:spPr>
          <a:xfrm>
            <a:off x="7096125" y="3067050"/>
            <a:ext cx="619125" cy="619125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3</a:t>
            </a:r>
            <a:endParaRPr sz="1875" b="1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>
            <a:spLocks noGrp="1"/>
          </p:cNvSpPr>
          <p:nvPr/>
        </p:nvSpPr>
        <p:spPr>
          <a:xfrm>
            <a:off x="6362700" y="3867150"/>
            <a:ext cx="208597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75" b="1" i="0">
                <a:solidFill>
                  <a:srgbClr val="0B245A"/>
                </a:solidFill>
              </a:defRPr>
            </a:pPr>
            <a:r>
              <a:rPr sz="1575" b="1" i="0">
                <a:solidFill>
                  <a:srgbClr val="0B245A"/>
                </a:solidFill>
              </a:rPr>
              <a:t>CHECK THE SYSTEM</a:t>
            </a:r>
            <a:endParaRPr sz="1575" b="1" i="0">
              <a:solidFill>
                <a:srgbClr val="0B245A"/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/>
        </p:nvSpPr>
        <p:spPr>
          <a:xfrm>
            <a:off x="6429375" y="4333875"/>
            <a:ext cx="1952625" cy="638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 i="0">
                <a:solidFill>
                  <a:srgbClr val="243447"/>
                </a:solidFill>
              </a:defRPr>
            </a:pPr>
            <a:r>
              <a:rPr sz="1275" b="0" i="0">
                <a:solidFill>
                  <a:srgbClr val="243447"/>
                </a:solidFill>
              </a:rPr>
              <a:t>Mount, mechanical play, vibration, stage stability and pressure path.</a:t>
            </a:r>
            <a:endParaRPr sz="1275" b="0" i="0">
              <a:solidFill>
                <a:srgbClr val="243447"/>
              </a:solidFill>
            </a:endParaRPr>
          </a:p>
        </p:txBody>
      </p:sp>
      <p:sp>
        <p:nvSpPr>
          <p:cNvPr id="23" name="Rounded Rectangle 22"/>
          <p:cNvSpPr>
            <a:spLocks noGrp="1"/>
          </p:cNvSpPr>
          <p:nvPr/>
        </p:nvSpPr>
        <p:spPr>
          <a:xfrm>
            <a:off x="9010650" y="2857500"/>
            <a:ext cx="2428875" cy="2286000"/>
          </a:xfrm>
          <a:prstGeom prst="roundRect">
            <a:avLst>
              <a:gd name="adj" fmla="val 9167"/>
            </a:avLst>
          </a:prstGeom>
          <a:solidFill>
            <a:srgbClr val="E7F4F3"/>
          </a:solidFill>
          <a:ln w="20955">
            <a:solidFill>
              <a:srgbClr val="006F73"/>
            </a:solidFill>
            <a:prstDash val="solid"/>
          </a:ln>
        </p:spPr>
      </p:sp>
      <p:sp>
        <p:nvSpPr>
          <p:cNvPr id="24" name="Oval 23"/>
          <p:cNvSpPr>
            <a:spLocks noGrp="1"/>
          </p:cNvSpPr>
          <p:nvPr/>
        </p:nvSpPr>
        <p:spPr>
          <a:xfrm>
            <a:off x="9915525" y="3067050"/>
            <a:ext cx="619125" cy="619125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4</a:t>
            </a:r>
            <a:endParaRPr sz="1875" b="1">
              <a:solidFill>
                <a:srgbClr val="FFFFFF"/>
              </a:solidFill>
            </a:endParaRPr>
          </a:p>
        </p:txBody>
      </p:sp>
      <p:sp>
        <p:nvSpPr>
          <p:cNvPr id="25" name="Rectangle 24"/>
          <p:cNvSpPr>
            <a:spLocks noGrp="1"/>
          </p:cNvSpPr>
          <p:nvPr/>
        </p:nvSpPr>
        <p:spPr>
          <a:xfrm>
            <a:off x="9182100" y="3867150"/>
            <a:ext cx="208597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75" b="1" i="0">
                <a:solidFill>
                  <a:srgbClr val="006F73"/>
                </a:solidFill>
              </a:defRPr>
            </a:pPr>
            <a:r>
              <a:rPr sz="1575" b="1" i="0">
                <a:solidFill>
                  <a:srgbClr val="006F73"/>
                </a:solidFill>
              </a:rPr>
              <a:t>RETEST &amp; DECIDE</a:t>
            </a:r>
            <a:endParaRPr sz="1575" b="1" i="0">
              <a:solidFill>
                <a:srgbClr val="006F73"/>
              </a:solidFill>
            </a:endParaRPr>
          </a:p>
        </p:txBody>
      </p:sp>
      <p:sp>
        <p:nvSpPr>
          <p:cNvPr id="26" name="Rectangle 25"/>
          <p:cNvSpPr>
            <a:spLocks noGrp="1"/>
          </p:cNvSpPr>
          <p:nvPr/>
        </p:nvSpPr>
        <p:spPr>
          <a:xfrm>
            <a:off x="9248775" y="4333875"/>
            <a:ext cx="1952625" cy="638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 i="0">
                <a:solidFill>
                  <a:srgbClr val="243447"/>
                </a:solidFill>
              </a:defRPr>
            </a:pPr>
            <a:r>
              <a:rPr sz="1275" b="0" i="0">
                <a:solidFill>
                  <a:srgbClr val="243447"/>
                </a:solidFill>
              </a:rPr>
              <a:t>Stable response and completed record—or out-of-use label and escalation.</a:t>
            </a:r>
            <a:endParaRPr sz="1275" b="0" i="0">
              <a:solidFill>
                <a:srgbClr val="243447"/>
              </a:solidFill>
            </a:endParaRPr>
          </a:p>
        </p:txBody>
      </p:sp>
      <p:sp>
        <p:nvSpPr>
          <p:cNvPr id="27" name="Rectangle 26"/>
          <p:cNvSpPr>
            <a:spLocks noGrp="1"/>
          </p:cNvSpPr>
          <p:nvPr/>
        </p:nvSpPr>
        <p:spPr>
          <a:xfrm>
            <a:off x="1762125" y="5572125"/>
            <a:ext cx="8667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0B245A"/>
                </a:solidFill>
              </a:defRPr>
            </a:pPr>
            <a:r>
              <a:rPr sz="2025" b="1" i="0">
                <a:solidFill>
                  <a:srgbClr val="0B245A"/>
                </a:solidFill>
              </a:rPr>
              <a:t>Correct answer: protect the material first. Troubleshooting comes second.</a:t>
            </a:r>
            <a:endParaRPr sz="2025" b="1" i="0">
              <a:solidFill>
                <a:srgbClr val="0B245A"/>
              </a:solidFill>
            </a:endParaRPr>
          </a:p>
        </p:txBody>
      </p:sp>
      <p:sp>
        <p:nvSpPr>
          <p:cNvPr id="28" name="Rectangle 27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29" name="Rectangle 28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30" name="Rectangle 29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15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9" name="Rectangle 38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Reliable setup belongs to the quality system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Daily checks cannot replace validation, maintenance or competency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16</a:t>
            </a:r>
            <a:endParaRPr sz="1800" b="1" i="0">
              <a:solidFill>
                <a:srgbClr val="C4952F"/>
              </a:solidFill>
            </a:endParaRPr>
          </a:p>
        </p:txBody>
      </p:sp>
      <p:sp>
        <p:nvSpPr>
          <p:cNvPr id="5" name="Rounded Rectangle 4"/>
          <p:cNvSpPr>
            <a:spLocks noGrp="1"/>
          </p:cNvSpPr>
          <p:nvPr/>
        </p:nvSpPr>
        <p:spPr>
          <a:xfrm>
            <a:off x="762000" y="1695450"/>
            <a:ext cx="6762750" cy="666750"/>
          </a:xfrm>
          <a:prstGeom prst="roundRect">
            <a:avLst>
              <a:gd name="adj" fmla="val 18571"/>
            </a:avLst>
          </a:prstGeom>
          <a:solidFill>
            <a:srgbClr val="0B245A"/>
          </a:solidFill>
          <a:ln w="0">
            <a:solidFill>
              <a:srgbClr val="0B245A"/>
            </a:solidFill>
            <a:prstDash val="solid"/>
          </a:ln>
        </p:spPr>
      </p:sp>
      <p:sp>
        <p:nvSpPr>
          <p:cNvPr id="6" name="Rectangle 5"/>
          <p:cNvSpPr>
            <a:spLocks noGrp="1"/>
          </p:cNvSpPr>
          <p:nvPr/>
        </p:nvSpPr>
        <p:spPr>
          <a:xfrm>
            <a:off x="971550" y="1800225"/>
            <a:ext cx="6343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VALIDATION / QUALIFICATION</a:t>
            </a:r>
            <a:endParaRPr sz="1425" b="1" i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971550" y="2057400"/>
            <a:ext cx="6343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0" i="0">
                <a:solidFill>
                  <a:srgbClr val="FFFFFF"/>
                </a:solidFill>
              </a:defRPr>
            </a:pPr>
            <a:r>
              <a:rPr sz="1050" b="0" i="0">
                <a:solidFill>
                  <a:srgbClr val="FFFFFF"/>
                </a:solidFill>
              </a:rPr>
              <a:t>Design, installation, operational and performance evidence</a:t>
            </a:r>
            <a:endParaRPr sz="1050" b="0" i="0">
              <a:solidFill>
                <a:srgbClr val="FFFFFF"/>
              </a:solidFill>
            </a:endParaRPr>
          </a:p>
        </p:txBody>
      </p:sp>
      <p:sp>
        <p:nvSpPr>
          <p:cNvPr id="8" name="Rounded Rectangle 7"/>
          <p:cNvSpPr>
            <a:spLocks noGrp="1"/>
          </p:cNvSpPr>
          <p:nvPr/>
        </p:nvSpPr>
        <p:spPr>
          <a:xfrm>
            <a:off x="990600" y="2476500"/>
            <a:ext cx="6305550" cy="666750"/>
          </a:xfrm>
          <a:prstGeom prst="roundRect">
            <a:avLst>
              <a:gd name="adj" fmla="val 18571"/>
            </a:avLst>
          </a:prstGeom>
          <a:solidFill>
            <a:srgbClr val="006F73"/>
          </a:solidFill>
          <a:ln w="0">
            <a:solidFill>
              <a:srgbClr val="006F73"/>
            </a:solidFill>
            <a:prstDash val="solid"/>
          </a:ln>
        </p:spPr>
      </p:sp>
      <p:sp>
        <p:nvSpPr>
          <p:cNvPr id="9" name="Rectangle 8"/>
          <p:cNvSpPr>
            <a:spLocks noGrp="1"/>
          </p:cNvSpPr>
          <p:nvPr/>
        </p:nvSpPr>
        <p:spPr>
          <a:xfrm>
            <a:off x="1200150" y="2581275"/>
            <a:ext cx="58864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CALIBRATION &amp; MAINTENANCE</a:t>
            </a:r>
            <a:endParaRPr sz="1425" b="1" i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1200150" y="2838450"/>
            <a:ext cx="5886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0" i="0">
                <a:solidFill>
                  <a:srgbClr val="FFFFFF"/>
                </a:solidFill>
              </a:defRPr>
            </a:pPr>
            <a:r>
              <a:rPr sz="1050" b="0" i="0">
                <a:solidFill>
                  <a:srgbClr val="FFFFFF"/>
                </a:solidFill>
              </a:rPr>
              <a:t>Calibrated measurement and documented preventive work</a:t>
            </a:r>
            <a:endParaRPr sz="1050" b="0" i="0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>
            <a:spLocks noGrp="1"/>
          </p:cNvSpPr>
          <p:nvPr/>
        </p:nvSpPr>
        <p:spPr>
          <a:xfrm>
            <a:off x="1219200" y="3257550"/>
            <a:ext cx="5848350" cy="666750"/>
          </a:xfrm>
          <a:prstGeom prst="roundRect">
            <a:avLst>
              <a:gd name="adj" fmla="val 18571"/>
            </a:avLst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12" name="Rectangle 11"/>
          <p:cNvSpPr>
            <a:spLocks noGrp="1"/>
          </p:cNvSpPr>
          <p:nvPr/>
        </p:nvSpPr>
        <p:spPr>
          <a:xfrm>
            <a:off x="1428750" y="3362325"/>
            <a:ext cx="5429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SOP &amp; CHANGE CONTROL</a:t>
            </a:r>
            <a:endParaRPr sz="1425" b="1" i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1428750" y="3619500"/>
            <a:ext cx="5429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0" i="0">
                <a:solidFill>
                  <a:srgbClr val="FFFFFF"/>
                </a:solidFill>
              </a:defRPr>
            </a:pPr>
            <a:r>
              <a:rPr sz="1050" b="0" i="0">
                <a:solidFill>
                  <a:srgbClr val="FFFFFF"/>
                </a:solidFill>
              </a:rPr>
              <a:t>Current instructions; controlled changes and deviations</a:t>
            </a:r>
            <a:endParaRPr sz="1050" b="0" i="0">
              <a:solidFill>
                <a:srgbClr val="FFFFFF"/>
              </a:solidFill>
            </a:endParaRPr>
          </a:p>
        </p:txBody>
      </p:sp>
      <p:sp>
        <p:nvSpPr>
          <p:cNvPr id="14" name="Rounded Rectangle 13"/>
          <p:cNvSpPr>
            <a:spLocks noGrp="1"/>
          </p:cNvSpPr>
          <p:nvPr/>
        </p:nvSpPr>
        <p:spPr>
          <a:xfrm>
            <a:off x="1447800" y="4038600"/>
            <a:ext cx="5391150" cy="666750"/>
          </a:xfrm>
          <a:prstGeom prst="roundRect">
            <a:avLst>
              <a:gd name="adj" fmla="val 18571"/>
            </a:avLst>
          </a:prstGeom>
          <a:solidFill>
            <a:srgbClr val="14366F"/>
          </a:solidFill>
          <a:ln w="0">
            <a:solidFill>
              <a:srgbClr val="14366F"/>
            </a:solidFill>
            <a:prstDash val="solid"/>
          </a:ln>
        </p:spPr>
      </p:sp>
      <p:sp>
        <p:nvSpPr>
          <p:cNvPr id="15" name="Rectangle 14"/>
          <p:cNvSpPr>
            <a:spLocks noGrp="1"/>
          </p:cNvSpPr>
          <p:nvPr/>
        </p:nvSpPr>
        <p:spPr>
          <a:xfrm>
            <a:off x="1657350" y="4143375"/>
            <a:ext cx="49720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COMPETENCY</a:t>
            </a:r>
            <a:endParaRPr sz="1425" b="1" i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1657350" y="4400550"/>
            <a:ext cx="4972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0" i="0">
                <a:solidFill>
                  <a:srgbClr val="FFFFFF"/>
                </a:solidFill>
              </a:defRPr>
            </a:pPr>
            <a:r>
              <a:rPr sz="1050" b="0" i="0">
                <a:solidFill>
                  <a:srgbClr val="FFFFFF"/>
                </a:solidFill>
              </a:rPr>
              <a:t>Supervised training, observation and ongoing performance review</a:t>
            </a:r>
            <a:endParaRPr sz="1050" b="0" i="0">
              <a:solidFill>
                <a:srgbClr val="FFFFFF"/>
              </a:solidFill>
            </a:endParaRPr>
          </a:p>
        </p:txBody>
      </p:sp>
      <p:sp>
        <p:nvSpPr>
          <p:cNvPr id="17" name="Rounded Rectangle 16"/>
          <p:cNvSpPr>
            <a:spLocks noGrp="1"/>
          </p:cNvSpPr>
          <p:nvPr/>
        </p:nvSpPr>
        <p:spPr>
          <a:xfrm>
            <a:off x="1676400" y="4819650"/>
            <a:ext cx="4933950" cy="666750"/>
          </a:xfrm>
          <a:prstGeom prst="roundRect">
            <a:avLst>
              <a:gd name="adj" fmla="val 18571"/>
            </a:avLst>
          </a:prstGeom>
          <a:solidFill>
            <a:srgbClr val="0A8585"/>
          </a:solidFill>
          <a:ln w="0">
            <a:solidFill>
              <a:srgbClr val="0A8585"/>
            </a:solidFill>
            <a:prstDash val="solid"/>
          </a:ln>
        </p:spPr>
      </p:sp>
      <p:sp>
        <p:nvSpPr>
          <p:cNvPr id="18" name="Rectangle 17"/>
          <p:cNvSpPr>
            <a:spLocks noGrp="1"/>
          </p:cNvSpPr>
          <p:nvPr/>
        </p:nvSpPr>
        <p:spPr>
          <a:xfrm>
            <a:off x="1885950" y="4924425"/>
            <a:ext cx="45148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DAILY RELEASE RECORD</a:t>
            </a:r>
            <a:endParaRPr sz="1425" b="1" i="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>
            <a:spLocks noGrp="1"/>
          </p:cNvSpPr>
          <p:nvPr/>
        </p:nvSpPr>
        <p:spPr>
          <a:xfrm>
            <a:off x="1885950" y="5181600"/>
            <a:ext cx="45148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0" i="0">
                <a:solidFill>
                  <a:srgbClr val="FFFFFF"/>
                </a:solidFill>
              </a:defRPr>
            </a:pPr>
            <a:r>
              <a:rPr sz="1050" b="0" i="0">
                <a:solidFill>
                  <a:srgbClr val="FFFFFF"/>
                </a:solidFill>
              </a:rPr>
              <a:t>Pre-use checks, fault action, recheck and authorisation</a:t>
            </a:r>
            <a:endParaRPr sz="1050" b="0" i="0">
              <a:solidFill>
                <a:srgbClr val="FFFFFF"/>
              </a:solidFill>
            </a:endParaRPr>
          </a:p>
        </p:txBody>
      </p:sp>
      <p:sp>
        <p:nvSpPr>
          <p:cNvPr id="20" name="Rounded Rectangle 19"/>
          <p:cNvSpPr>
            <a:spLocks noGrp="1"/>
          </p:cNvSpPr>
          <p:nvPr/>
        </p:nvSpPr>
        <p:spPr>
          <a:xfrm>
            <a:off x="7858125" y="1695450"/>
            <a:ext cx="3714750" cy="3905250"/>
          </a:xfrm>
          <a:prstGeom prst="roundRect">
            <a:avLst>
              <a:gd name="adj" fmla="val 5641"/>
            </a:avLst>
          </a:prstGeom>
          <a:solidFill>
            <a:srgbClr val="FFFFFF"/>
          </a:solidFill>
          <a:ln w="11430">
            <a:solidFill>
              <a:srgbClr val="CAD7E0"/>
            </a:solidFill>
            <a:prstDash val="solid"/>
          </a:ln>
        </p:spPr>
      </p:sp>
      <p:sp>
        <p:nvSpPr>
          <p:cNvPr id="21" name="Rounded Rectangle 20"/>
          <p:cNvSpPr>
            <a:spLocks noGrp="1"/>
          </p:cNvSpPr>
          <p:nvPr/>
        </p:nvSpPr>
        <p:spPr>
          <a:xfrm>
            <a:off x="8143875" y="1924050"/>
            <a:ext cx="3143250" cy="333375"/>
          </a:xfrm>
          <a:prstGeom prst="roundRect">
            <a:avLst>
              <a:gd name="adj" fmla="val 34286"/>
            </a:avLst>
          </a:prstGeom>
          <a:solidFill>
            <a:srgbClr val="0B245A"/>
          </a:solidFill>
          <a:ln w="0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A COMPLETE RELEASE RECORD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22" name="Oval 21"/>
          <p:cNvSpPr>
            <a:spLocks noGrp="1"/>
          </p:cNvSpPr>
          <p:nvPr/>
        </p:nvSpPr>
        <p:spPr>
          <a:xfrm>
            <a:off x="8172450" y="2543175"/>
            <a:ext cx="285750" cy="2857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>
            <a:spLocks noGrp="1"/>
          </p:cNvSpPr>
          <p:nvPr/>
        </p:nvSpPr>
        <p:spPr>
          <a:xfrm>
            <a:off x="8610600" y="2524125"/>
            <a:ext cx="2705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 i="0">
                <a:solidFill>
                  <a:srgbClr val="243447"/>
                </a:solidFill>
              </a:defRPr>
            </a:pPr>
            <a:r>
              <a:rPr sz="1275" b="0" i="0">
                <a:solidFill>
                  <a:srgbClr val="243447"/>
                </a:solidFill>
              </a:rPr>
              <a:t>Date, station and procedure</a:t>
            </a:r>
            <a:endParaRPr sz="1275" b="0" i="0">
              <a:solidFill>
                <a:srgbClr val="243447"/>
              </a:solidFill>
            </a:endParaRPr>
          </a:p>
        </p:txBody>
      </p:sp>
      <p:sp>
        <p:nvSpPr>
          <p:cNvPr id="24" name="Oval 23"/>
          <p:cNvSpPr>
            <a:spLocks noGrp="1"/>
          </p:cNvSpPr>
          <p:nvPr/>
        </p:nvSpPr>
        <p:spPr>
          <a:xfrm>
            <a:off x="8172450" y="3000375"/>
            <a:ext cx="285750" cy="2857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25" name="Rectangle 24"/>
          <p:cNvSpPr>
            <a:spLocks noGrp="1"/>
          </p:cNvSpPr>
          <p:nvPr/>
        </p:nvSpPr>
        <p:spPr>
          <a:xfrm>
            <a:off x="8610600" y="2981325"/>
            <a:ext cx="2705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 i="0">
                <a:solidFill>
                  <a:srgbClr val="243447"/>
                </a:solidFill>
              </a:defRPr>
            </a:pPr>
            <a:r>
              <a:rPr sz="1275" b="0" i="0">
                <a:solidFill>
                  <a:srgbClr val="243447"/>
                </a:solidFill>
              </a:rPr>
              <a:t>Operator and witness where required</a:t>
            </a:r>
            <a:endParaRPr sz="1275" b="0" i="0">
              <a:solidFill>
                <a:srgbClr val="243447"/>
              </a:solidFill>
            </a:endParaRPr>
          </a:p>
        </p:txBody>
      </p:sp>
      <p:sp>
        <p:nvSpPr>
          <p:cNvPr id="26" name="Oval 25"/>
          <p:cNvSpPr>
            <a:spLocks noGrp="1"/>
          </p:cNvSpPr>
          <p:nvPr/>
        </p:nvSpPr>
        <p:spPr>
          <a:xfrm>
            <a:off x="8172450" y="3457575"/>
            <a:ext cx="285750" cy="2857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27" name="Rectangle 26"/>
          <p:cNvSpPr>
            <a:spLocks noGrp="1"/>
          </p:cNvSpPr>
          <p:nvPr/>
        </p:nvSpPr>
        <p:spPr>
          <a:xfrm>
            <a:off x="8610600" y="3438525"/>
            <a:ext cx="2705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 i="0">
                <a:solidFill>
                  <a:srgbClr val="243447"/>
                </a:solidFill>
              </a:defRPr>
            </a:pPr>
            <a:r>
              <a:rPr sz="1275" b="0" i="0">
                <a:solidFill>
                  <a:srgbClr val="243447"/>
                </a:solidFill>
              </a:rPr>
              <a:t>Temperature and functional results</a:t>
            </a:r>
            <a:endParaRPr sz="1275" b="0" i="0">
              <a:solidFill>
                <a:srgbClr val="243447"/>
              </a:solidFill>
            </a:endParaRPr>
          </a:p>
        </p:txBody>
      </p:sp>
      <p:sp>
        <p:nvSpPr>
          <p:cNvPr id="28" name="Oval 27"/>
          <p:cNvSpPr>
            <a:spLocks noGrp="1"/>
          </p:cNvSpPr>
          <p:nvPr/>
        </p:nvSpPr>
        <p:spPr>
          <a:xfrm>
            <a:off x="8172450" y="3914775"/>
            <a:ext cx="285750" cy="2857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29" name="Rectangle 28"/>
          <p:cNvSpPr>
            <a:spLocks noGrp="1"/>
          </p:cNvSpPr>
          <p:nvPr/>
        </p:nvSpPr>
        <p:spPr>
          <a:xfrm>
            <a:off x="8610600" y="3895725"/>
            <a:ext cx="2705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 i="0">
                <a:solidFill>
                  <a:srgbClr val="243447"/>
                </a:solidFill>
              </a:defRPr>
            </a:pPr>
            <a:r>
              <a:rPr sz="1275" b="0" i="0">
                <a:solidFill>
                  <a:srgbClr val="243447"/>
                </a:solidFill>
              </a:rPr>
              <a:t>Pipette / consumable traceability</a:t>
            </a:r>
            <a:endParaRPr sz="1275" b="0" i="0">
              <a:solidFill>
                <a:srgbClr val="243447"/>
              </a:solidFill>
            </a:endParaRPr>
          </a:p>
        </p:txBody>
      </p:sp>
      <p:sp>
        <p:nvSpPr>
          <p:cNvPr id="30" name="Oval 29"/>
          <p:cNvSpPr>
            <a:spLocks noGrp="1"/>
          </p:cNvSpPr>
          <p:nvPr/>
        </p:nvSpPr>
        <p:spPr>
          <a:xfrm>
            <a:off x="8172450" y="4371975"/>
            <a:ext cx="285750" cy="2857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31" name="Rectangle 30"/>
          <p:cNvSpPr>
            <a:spLocks noGrp="1"/>
          </p:cNvSpPr>
          <p:nvPr/>
        </p:nvSpPr>
        <p:spPr>
          <a:xfrm>
            <a:off x="8610600" y="4352925"/>
            <a:ext cx="2705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 i="0">
                <a:solidFill>
                  <a:srgbClr val="243447"/>
                </a:solidFill>
              </a:defRPr>
            </a:pPr>
            <a:r>
              <a:rPr sz="1275" b="0" i="0">
                <a:solidFill>
                  <a:srgbClr val="243447"/>
                </a:solidFill>
              </a:rPr>
              <a:t>Fault, correction and recheck</a:t>
            </a:r>
            <a:endParaRPr sz="1275" b="0" i="0">
              <a:solidFill>
                <a:srgbClr val="243447"/>
              </a:solidFill>
            </a:endParaRPr>
          </a:p>
        </p:txBody>
      </p:sp>
      <p:sp>
        <p:nvSpPr>
          <p:cNvPr id="32" name="Oval 31"/>
          <p:cNvSpPr>
            <a:spLocks noGrp="1"/>
          </p:cNvSpPr>
          <p:nvPr/>
        </p:nvSpPr>
        <p:spPr>
          <a:xfrm>
            <a:off x="8172450" y="4829175"/>
            <a:ext cx="285750" cy="2857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33" name="Rectangle 32"/>
          <p:cNvSpPr>
            <a:spLocks noGrp="1"/>
          </p:cNvSpPr>
          <p:nvPr/>
        </p:nvSpPr>
        <p:spPr>
          <a:xfrm>
            <a:off x="8610600" y="4810125"/>
            <a:ext cx="2705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 i="0">
                <a:solidFill>
                  <a:srgbClr val="243447"/>
                </a:solidFill>
              </a:defRPr>
            </a:pPr>
            <a:r>
              <a:rPr sz="1275" b="0" i="0">
                <a:solidFill>
                  <a:srgbClr val="243447"/>
                </a:solidFill>
              </a:rPr>
              <a:t>Release or escalation decision</a:t>
            </a:r>
            <a:endParaRPr sz="1275" b="0" i="0">
              <a:solidFill>
                <a:srgbClr val="243447"/>
              </a:solidFill>
            </a:endParaRPr>
          </a:p>
        </p:txBody>
      </p:sp>
      <p:sp>
        <p:nvSpPr>
          <p:cNvPr id="34" name="Rounded Rectangle 33"/>
          <p:cNvSpPr>
            <a:spLocks noGrp="1"/>
          </p:cNvSpPr>
          <p:nvPr/>
        </p:nvSpPr>
        <p:spPr>
          <a:xfrm>
            <a:off x="8162925" y="5248275"/>
            <a:ext cx="3105150" cy="238125"/>
          </a:xfrm>
          <a:prstGeom prst="roundRect">
            <a:avLst>
              <a:gd name="adj" fmla="val 32000"/>
            </a:avLst>
          </a:prstGeom>
          <a:solidFill>
            <a:srgbClr val="F7EED8"/>
          </a:solidFill>
          <a:ln w="9525">
            <a:solidFill>
              <a:srgbClr val="C4952F"/>
            </a:solidFill>
            <a:prstDash val="solid"/>
          </a:ln>
        </p:spPr>
      </p:sp>
      <p:sp>
        <p:nvSpPr>
          <p:cNvPr id="35" name="Rectangle 34"/>
          <p:cNvSpPr>
            <a:spLocks noGrp="1"/>
          </p:cNvSpPr>
          <p:nvPr/>
        </p:nvSpPr>
        <p:spPr>
          <a:xfrm>
            <a:off x="8286750" y="527685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75" b="1" i="0">
                <a:solidFill>
                  <a:srgbClr val="0B245A"/>
                </a:solidFill>
              </a:defRPr>
            </a:pPr>
            <a:r>
              <a:rPr sz="975" b="1" i="0">
                <a:solidFill>
                  <a:srgbClr val="0B245A"/>
                </a:solidFill>
              </a:rPr>
              <a:t>No record = no completed release.</a:t>
            </a:r>
            <a:endParaRPr sz="975" b="1" i="0">
              <a:solidFill>
                <a:srgbClr val="0B245A"/>
              </a:solidFill>
            </a:endParaRPr>
          </a:p>
        </p:txBody>
      </p:sp>
      <p:sp>
        <p:nvSpPr>
          <p:cNvPr id="36" name="Rectangle 35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37" name="Rectangle 36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38" name="Rectangle 37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16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5" name="Rectangle 34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Technical readiness is not a clinical outcome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Use the correct language: observation, association, prediction, diagnosis and guarantee are not interchangeable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17</a:t>
            </a:r>
            <a:endParaRPr sz="1800" b="1" i="0">
              <a:solidFill>
                <a:srgbClr val="C4952F"/>
              </a:solidFill>
            </a:endParaRPr>
          </a:p>
        </p:txBody>
      </p:sp>
      <p:sp>
        <p:nvSpPr>
          <p:cNvPr id="5" name="Rounded Rectangle 4"/>
          <p:cNvSpPr>
            <a:spLocks noGrp="1"/>
          </p:cNvSpPr>
          <p:nvPr/>
        </p:nvSpPr>
        <p:spPr>
          <a:xfrm>
            <a:off x="619125" y="1733550"/>
            <a:ext cx="4857750" cy="3457575"/>
          </a:xfrm>
          <a:prstGeom prst="roundRect">
            <a:avLst>
              <a:gd name="adj" fmla="val 6061"/>
            </a:avLst>
          </a:prstGeom>
          <a:solidFill>
            <a:srgbClr val="E7F4F3"/>
          </a:solidFill>
          <a:ln w="19050">
            <a:solidFill>
              <a:srgbClr val="006F73"/>
            </a:solidFill>
            <a:prstDash val="solid"/>
          </a:ln>
        </p:spPr>
      </p:sp>
      <p:sp>
        <p:nvSpPr>
          <p:cNvPr id="6" name="Rounded Rectangle 5"/>
          <p:cNvSpPr>
            <a:spLocks noGrp="1"/>
          </p:cNvSpPr>
          <p:nvPr/>
        </p:nvSpPr>
        <p:spPr>
          <a:xfrm>
            <a:off x="6715125" y="1733550"/>
            <a:ext cx="4857750" cy="3457575"/>
          </a:xfrm>
          <a:prstGeom prst="roundRect">
            <a:avLst>
              <a:gd name="adj" fmla="val 6061"/>
            </a:avLst>
          </a:prstGeom>
          <a:solidFill>
            <a:srgbClr val="FBEDEE"/>
          </a:solidFill>
          <a:ln w="19050">
            <a:solidFill>
              <a:srgbClr val="A72B3B"/>
            </a:solidFill>
            <a:prstDash val="solid"/>
          </a:ln>
        </p:spPr>
      </p:sp>
      <p:sp>
        <p:nvSpPr>
          <p:cNvPr id="7" name="Rectangle 6"/>
          <p:cNvSpPr>
            <a:spLocks noGrp="1"/>
          </p:cNvSpPr>
          <p:nvPr/>
        </p:nvSpPr>
        <p:spPr>
          <a:xfrm>
            <a:off x="971550" y="2000250"/>
            <a:ext cx="4152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325" b="1" i="0">
                <a:solidFill>
                  <a:srgbClr val="006F73"/>
                </a:solidFill>
              </a:defRPr>
            </a:pPr>
            <a:r>
              <a:rPr sz="2325" b="1" i="0">
                <a:solidFill>
                  <a:srgbClr val="006F73"/>
                </a:solidFill>
              </a:rPr>
              <a:t>READINESS CAN SHOW</a:t>
            </a:r>
            <a:endParaRPr sz="2325" b="1" i="0">
              <a:solidFill>
                <a:srgbClr val="006F73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7067550" y="2000250"/>
            <a:ext cx="4152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325" b="1" i="0">
                <a:solidFill>
                  <a:srgbClr val="A72B3B"/>
                </a:solidFill>
              </a:defRPr>
            </a:pPr>
            <a:r>
              <a:rPr sz="2325" b="1" i="0">
                <a:solidFill>
                  <a:srgbClr val="A72B3B"/>
                </a:solidFill>
              </a:rPr>
              <a:t>READINESS CANNOT SHOW</a:t>
            </a:r>
            <a:endParaRPr sz="2325" b="1" i="0">
              <a:solidFill>
                <a:srgbClr val="A72B3B"/>
              </a:solidFill>
            </a:endParaRPr>
          </a:p>
        </p:txBody>
      </p:sp>
      <p:sp>
        <p:nvSpPr>
          <p:cNvPr id="9" name="Oval 8"/>
          <p:cNvSpPr>
            <a:spLocks noGrp="1"/>
          </p:cNvSpPr>
          <p:nvPr/>
        </p:nvSpPr>
        <p:spPr>
          <a:xfrm>
            <a:off x="1047750" y="2686050"/>
            <a:ext cx="295275" cy="295275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1495425" y="2667000"/>
            <a:ext cx="3505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Tips are aligned and stable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1" name="Oval 10"/>
          <p:cNvSpPr>
            <a:spLocks noGrp="1"/>
          </p:cNvSpPr>
          <p:nvPr/>
        </p:nvSpPr>
        <p:spPr>
          <a:xfrm>
            <a:off x="1047750" y="3143250"/>
            <a:ext cx="295275" cy="295275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1495425" y="3124200"/>
            <a:ext cx="3505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Movement is controlled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3" name="Oval 12"/>
          <p:cNvSpPr>
            <a:spLocks noGrp="1"/>
          </p:cNvSpPr>
          <p:nvPr/>
        </p:nvSpPr>
        <p:spPr>
          <a:xfrm>
            <a:off x="1047750" y="3600450"/>
            <a:ext cx="295275" cy="295275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1495425" y="3581400"/>
            <a:ext cx="3505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Pressure response is predictable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5" name="Oval 14"/>
          <p:cNvSpPr>
            <a:spLocks noGrp="1"/>
          </p:cNvSpPr>
          <p:nvPr/>
        </p:nvSpPr>
        <p:spPr>
          <a:xfrm>
            <a:off x="1047750" y="4057650"/>
            <a:ext cx="295275" cy="295275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1495425" y="4038600"/>
            <a:ext cx="3505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Validated environment is in range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7" name="Oval 16"/>
          <p:cNvSpPr>
            <a:spLocks noGrp="1"/>
          </p:cNvSpPr>
          <p:nvPr/>
        </p:nvSpPr>
        <p:spPr>
          <a:xfrm>
            <a:off x="1047750" y="4514850"/>
            <a:ext cx="295275" cy="295275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1495425" y="4495800"/>
            <a:ext cx="3505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Checks and release are documented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9" name="Oval 18"/>
          <p:cNvSpPr>
            <a:spLocks noGrp="1"/>
          </p:cNvSpPr>
          <p:nvPr/>
        </p:nvSpPr>
        <p:spPr>
          <a:xfrm>
            <a:off x="7143750" y="2686050"/>
            <a:ext cx="295275" cy="295275"/>
          </a:xfrm>
          <a:prstGeom prst="ellipse">
            <a:avLst/>
          </a:prstGeom>
          <a:solidFill>
            <a:srgbClr val="A72B3B"/>
          </a:solidFill>
          <a:ln w="9525">
            <a:solidFill>
              <a:srgbClr val="A72B3B"/>
            </a:solidFill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×</a:t>
            </a:r>
            <a:endParaRPr sz="1500" b="1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7591425" y="2667000"/>
            <a:ext cx="3505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Whether an oocyte is biologically competent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21" name="Oval 20"/>
          <p:cNvSpPr>
            <a:spLocks noGrp="1"/>
          </p:cNvSpPr>
          <p:nvPr/>
        </p:nvSpPr>
        <p:spPr>
          <a:xfrm>
            <a:off x="7143750" y="3143250"/>
            <a:ext cx="295275" cy="295275"/>
          </a:xfrm>
          <a:prstGeom prst="ellipse">
            <a:avLst/>
          </a:prstGeom>
          <a:solidFill>
            <a:srgbClr val="A72B3B"/>
          </a:solidFill>
          <a:ln w="9525">
            <a:solidFill>
              <a:srgbClr val="A72B3B"/>
            </a:solidFill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×</a:t>
            </a:r>
            <a:endParaRPr sz="1500" b="1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/>
        </p:nvSpPr>
        <p:spPr>
          <a:xfrm>
            <a:off x="7591425" y="3124200"/>
            <a:ext cx="3505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Chromosome status or embryo potential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23" name="Oval 22"/>
          <p:cNvSpPr>
            <a:spLocks noGrp="1"/>
          </p:cNvSpPr>
          <p:nvPr/>
        </p:nvSpPr>
        <p:spPr>
          <a:xfrm>
            <a:off x="7143750" y="3600450"/>
            <a:ext cx="295275" cy="295275"/>
          </a:xfrm>
          <a:prstGeom prst="ellipse">
            <a:avLst/>
          </a:prstGeom>
          <a:solidFill>
            <a:srgbClr val="A72B3B"/>
          </a:solidFill>
          <a:ln w="9525">
            <a:solidFill>
              <a:srgbClr val="A72B3B"/>
            </a:solidFill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×</a:t>
            </a:r>
            <a:endParaRPr sz="1500" b="1">
              <a:solidFill>
                <a:srgbClr val="FFFFFF"/>
              </a:solidFill>
            </a:endParaRPr>
          </a:p>
        </p:txBody>
      </p:sp>
      <p:sp>
        <p:nvSpPr>
          <p:cNvPr id="24" name="Rectangle 23"/>
          <p:cNvSpPr>
            <a:spLocks noGrp="1"/>
          </p:cNvSpPr>
          <p:nvPr/>
        </p:nvSpPr>
        <p:spPr>
          <a:xfrm>
            <a:off x="7591425" y="3581400"/>
            <a:ext cx="3505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Fertilisation, implantation or pregnancy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25" name="Oval 24"/>
          <p:cNvSpPr>
            <a:spLocks noGrp="1"/>
          </p:cNvSpPr>
          <p:nvPr/>
        </p:nvSpPr>
        <p:spPr>
          <a:xfrm>
            <a:off x="7143750" y="4057650"/>
            <a:ext cx="295275" cy="295275"/>
          </a:xfrm>
          <a:prstGeom prst="ellipse">
            <a:avLst/>
          </a:prstGeom>
          <a:solidFill>
            <a:srgbClr val="A72B3B"/>
          </a:solidFill>
          <a:ln w="9525">
            <a:solidFill>
              <a:srgbClr val="A72B3B"/>
            </a:solidFill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×</a:t>
            </a:r>
            <a:endParaRPr sz="1500" b="1">
              <a:solidFill>
                <a:srgbClr val="FFFFFF"/>
              </a:solidFill>
            </a:endParaRPr>
          </a:p>
        </p:txBody>
      </p:sp>
      <p:sp>
        <p:nvSpPr>
          <p:cNvPr id="26" name="Rectangle 25"/>
          <p:cNvSpPr>
            <a:spLocks noGrp="1"/>
          </p:cNvSpPr>
          <p:nvPr/>
        </p:nvSpPr>
        <p:spPr>
          <a:xfrm>
            <a:off x="7591425" y="4038600"/>
            <a:ext cx="3505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Live birth for an individual patient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27" name="Oval 26"/>
          <p:cNvSpPr>
            <a:spLocks noGrp="1"/>
          </p:cNvSpPr>
          <p:nvPr/>
        </p:nvSpPr>
        <p:spPr>
          <a:xfrm>
            <a:off x="7143750" y="4514850"/>
            <a:ext cx="295275" cy="295275"/>
          </a:xfrm>
          <a:prstGeom prst="ellipse">
            <a:avLst/>
          </a:prstGeom>
          <a:solidFill>
            <a:srgbClr val="A72B3B"/>
          </a:solidFill>
          <a:ln w="9525">
            <a:solidFill>
              <a:srgbClr val="A72B3B"/>
            </a:solidFill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×</a:t>
            </a:r>
            <a:endParaRPr sz="1500" b="1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>
            <a:spLocks noGrp="1"/>
          </p:cNvSpPr>
          <p:nvPr/>
        </p:nvSpPr>
        <p:spPr>
          <a:xfrm>
            <a:off x="7591425" y="4495800"/>
            <a:ext cx="3505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Whether a procedure is clinically indicated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29" name="Rectangle 28"/>
          <p:cNvSpPr>
            <a:spLocks noGrp="1"/>
          </p:cNvSpPr>
          <p:nvPr/>
        </p:nvSpPr>
        <p:spPr>
          <a:xfrm>
            <a:off x="5629275" y="2867025"/>
            <a:ext cx="93345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5400" b="1" i="0">
                <a:solidFill>
                  <a:srgbClr val="C4952F"/>
                </a:solidFill>
              </a:defRPr>
            </a:pPr>
            <a:r>
              <a:rPr sz="5400" b="1" i="0">
                <a:solidFill>
                  <a:srgbClr val="C4952F"/>
                </a:solidFill>
              </a:rPr>
              <a:t>≠</a:t>
            </a:r>
            <a:endParaRPr sz="5400" b="1" i="0">
              <a:solidFill>
                <a:srgbClr val="C4952F"/>
              </a:solidFill>
            </a:endParaRPr>
          </a:p>
        </p:txBody>
      </p:sp>
      <p:sp>
        <p:nvSpPr>
          <p:cNvPr id="30" name="Rounded Rectangle 29"/>
          <p:cNvSpPr>
            <a:spLocks noGrp="1"/>
          </p:cNvSpPr>
          <p:nvPr/>
        </p:nvSpPr>
        <p:spPr>
          <a:xfrm>
            <a:off x="1228725" y="5553075"/>
            <a:ext cx="9734550" cy="619125"/>
          </a:xfrm>
          <a:prstGeom prst="roundRect">
            <a:avLst>
              <a:gd name="adj" fmla="val 24615"/>
            </a:avLst>
          </a:prstGeom>
          <a:solidFill>
            <a:srgbClr val="0B245A"/>
          </a:solidFill>
          <a:ln w="0">
            <a:solidFill>
              <a:srgbClr val="0B245A"/>
            </a:solidFill>
            <a:prstDash val="solid"/>
          </a:ln>
        </p:spPr>
      </p:sp>
      <p:sp>
        <p:nvSpPr>
          <p:cNvPr id="31" name="Rectangle 30"/>
          <p:cNvSpPr>
            <a:spLocks noGrp="1"/>
          </p:cNvSpPr>
          <p:nvPr/>
        </p:nvSpPr>
        <p:spPr>
          <a:xfrm>
            <a:off x="1514475" y="5715000"/>
            <a:ext cx="9163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A ready station reduces avoidable technical risk; it cannot guarantee an ART outcome.</a:t>
            </a:r>
            <a:endParaRPr sz="1500" b="1" i="0">
              <a:solidFill>
                <a:srgbClr val="FFFFFF"/>
              </a:solidFill>
            </a:endParaRPr>
          </a:p>
        </p:txBody>
      </p:sp>
      <p:sp>
        <p:nvSpPr>
          <p:cNvPr id="32" name="Rectangle 31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33" name="Rectangle 32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34" name="Rectangle 33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17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Rectangle 24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Beginner knowledge check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Answer aloud or use as a supervised discussion prompt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18</a:t>
            </a:r>
            <a:endParaRPr sz="1800" b="1" i="0">
              <a:solidFill>
                <a:srgbClr val="C4952F"/>
              </a:solidFill>
            </a:endParaRPr>
          </a:p>
        </p:txBody>
      </p:sp>
      <p:sp>
        <p:nvSpPr>
          <p:cNvPr id="5" name="Oval 4"/>
          <p:cNvSpPr>
            <a:spLocks noGrp="1"/>
          </p:cNvSpPr>
          <p:nvPr/>
        </p:nvSpPr>
        <p:spPr>
          <a:xfrm>
            <a:off x="723900" y="1647825"/>
            <a:ext cx="495300" cy="49530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1</a:t>
            </a:r>
            <a:endParaRPr sz="1500" b="1">
              <a:solidFill>
                <a:srgbClr val="FFFFFF"/>
              </a:solidFill>
            </a:endParaRPr>
          </a:p>
        </p:txBody>
      </p:sp>
      <p:sp>
        <p:nvSpPr>
          <p:cNvPr id="6" name="Rounded Rectangle 5"/>
          <p:cNvSpPr>
            <a:spLocks noGrp="1"/>
          </p:cNvSpPr>
          <p:nvPr/>
        </p:nvSpPr>
        <p:spPr>
          <a:xfrm>
            <a:off x="1409700" y="1619250"/>
            <a:ext cx="9572625" cy="552450"/>
          </a:xfrm>
          <a:prstGeom prst="roundRect">
            <a:avLst>
              <a:gd name="adj" fmla="val 24138"/>
            </a:avLst>
          </a:prstGeom>
          <a:solidFill>
            <a:srgbClr val="FFFFFF"/>
          </a:solidFill>
          <a:ln w="11430">
            <a:solidFill>
              <a:srgbClr val="CAD7E0"/>
            </a:solidFill>
            <a:prstDash val="solid"/>
          </a:ln>
        </p:spPr>
      </p:sp>
      <p:sp>
        <p:nvSpPr>
          <p:cNvPr id="7" name="Rectangle 6"/>
          <p:cNvSpPr>
            <a:spLocks noGrp="1"/>
          </p:cNvSpPr>
          <p:nvPr/>
        </p:nvSpPr>
        <p:spPr>
          <a:xfrm>
            <a:off x="1647825" y="1762125"/>
            <a:ext cx="909637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243447"/>
                </a:solidFill>
              </a:defRPr>
            </a:pPr>
            <a:r>
              <a:rPr sz="1650" b="0" i="0">
                <a:solidFill>
                  <a:srgbClr val="243447"/>
                </a:solidFill>
              </a:rPr>
              <a:t>Which four interfaces must be controlled?</a:t>
            </a:r>
            <a:endParaRPr sz="1650" b="0" i="0">
              <a:solidFill>
                <a:srgbClr val="243447"/>
              </a:solidFill>
            </a:endParaRPr>
          </a:p>
        </p:txBody>
      </p:sp>
      <p:sp>
        <p:nvSpPr>
          <p:cNvPr id="8" name="Oval 7"/>
          <p:cNvSpPr>
            <a:spLocks noGrp="1"/>
          </p:cNvSpPr>
          <p:nvPr/>
        </p:nvSpPr>
        <p:spPr>
          <a:xfrm>
            <a:off x="723900" y="2447925"/>
            <a:ext cx="495300" cy="49530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2</a:t>
            </a:r>
            <a:endParaRPr sz="1500" b="1">
              <a:solidFill>
                <a:srgbClr val="FFFFFF"/>
              </a:solidFill>
            </a:endParaRPr>
          </a:p>
        </p:txBody>
      </p:sp>
      <p:sp>
        <p:nvSpPr>
          <p:cNvPr id="9" name="Rounded Rectangle 8"/>
          <p:cNvSpPr>
            <a:spLocks noGrp="1"/>
          </p:cNvSpPr>
          <p:nvPr/>
        </p:nvSpPr>
        <p:spPr>
          <a:xfrm>
            <a:off x="1409700" y="2419350"/>
            <a:ext cx="9572625" cy="552450"/>
          </a:xfrm>
          <a:prstGeom prst="roundRect">
            <a:avLst>
              <a:gd name="adj" fmla="val 24138"/>
            </a:avLst>
          </a:prstGeom>
          <a:solidFill>
            <a:srgbClr val="FFFFFF"/>
          </a:solidFill>
          <a:ln w="11430">
            <a:solidFill>
              <a:srgbClr val="CAD7E0"/>
            </a:solidFill>
            <a:prstDash val="solid"/>
          </a:ln>
        </p:spPr>
      </p:sp>
      <p:sp>
        <p:nvSpPr>
          <p:cNvPr id="10" name="Rectangle 9"/>
          <p:cNvSpPr>
            <a:spLocks noGrp="1"/>
          </p:cNvSpPr>
          <p:nvPr/>
        </p:nvSpPr>
        <p:spPr>
          <a:xfrm>
            <a:off x="1647825" y="2562225"/>
            <a:ext cx="909637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243447"/>
                </a:solidFill>
              </a:defRPr>
            </a:pPr>
            <a:r>
              <a:rPr sz="1650" b="0" i="0">
                <a:solidFill>
                  <a:srgbClr val="243447"/>
                </a:solidFill>
              </a:rPr>
              <a:t>Why is an acellular droplet used before a live dish?</a:t>
            </a:r>
            <a:endParaRPr sz="1650" b="0" i="0">
              <a:solidFill>
                <a:srgbClr val="243447"/>
              </a:solidFill>
            </a:endParaRPr>
          </a:p>
        </p:txBody>
      </p:sp>
      <p:sp>
        <p:nvSpPr>
          <p:cNvPr id="11" name="Oval 10"/>
          <p:cNvSpPr>
            <a:spLocks noGrp="1"/>
          </p:cNvSpPr>
          <p:nvPr/>
        </p:nvSpPr>
        <p:spPr>
          <a:xfrm>
            <a:off x="723900" y="3248025"/>
            <a:ext cx="495300" cy="49530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3</a:t>
            </a:r>
            <a:endParaRPr sz="1500" b="1">
              <a:solidFill>
                <a:srgbClr val="FFFFFF"/>
              </a:solidFill>
            </a:endParaRPr>
          </a:p>
        </p:txBody>
      </p:sp>
      <p:sp>
        <p:nvSpPr>
          <p:cNvPr id="12" name="Rounded Rectangle 11"/>
          <p:cNvSpPr>
            <a:spLocks noGrp="1"/>
          </p:cNvSpPr>
          <p:nvPr/>
        </p:nvSpPr>
        <p:spPr>
          <a:xfrm>
            <a:off x="1409700" y="3219450"/>
            <a:ext cx="9572625" cy="552450"/>
          </a:xfrm>
          <a:prstGeom prst="roundRect">
            <a:avLst>
              <a:gd name="adj" fmla="val 24138"/>
            </a:avLst>
          </a:prstGeom>
          <a:solidFill>
            <a:srgbClr val="FFFFFF"/>
          </a:solidFill>
          <a:ln w="11430">
            <a:solidFill>
              <a:srgbClr val="CAD7E0"/>
            </a:solidFill>
            <a:prstDash val="solid"/>
          </a:ln>
        </p:spPr>
      </p:sp>
      <p:sp>
        <p:nvSpPr>
          <p:cNvPr id="13" name="Rectangle 12"/>
          <p:cNvSpPr>
            <a:spLocks noGrp="1"/>
          </p:cNvSpPr>
          <p:nvPr/>
        </p:nvSpPr>
        <p:spPr>
          <a:xfrm>
            <a:off x="1647825" y="3362325"/>
            <a:ext cx="909637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243447"/>
                </a:solidFill>
              </a:defRPr>
            </a:pPr>
            <a:r>
              <a:rPr sz="1650" b="0" i="0">
                <a:solidFill>
                  <a:srgbClr val="243447"/>
                </a:solidFill>
              </a:rPr>
              <a:t>Name three findings that require a stop-use decision.</a:t>
            </a:r>
            <a:endParaRPr sz="1650" b="0" i="0">
              <a:solidFill>
                <a:srgbClr val="243447"/>
              </a:solidFill>
            </a:endParaRPr>
          </a:p>
        </p:txBody>
      </p:sp>
      <p:sp>
        <p:nvSpPr>
          <p:cNvPr id="14" name="Oval 13"/>
          <p:cNvSpPr>
            <a:spLocks noGrp="1"/>
          </p:cNvSpPr>
          <p:nvPr/>
        </p:nvSpPr>
        <p:spPr>
          <a:xfrm>
            <a:off x="723900" y="4048125"/>
            <a:ext cx="495300" cy="49530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4</a:t>
            </a:r>
            <a:endParaRPr sz="1500" b="1">
              <a:solidFill>
                <a:srgbClr val="FFFFFF"/>
              </a:solidFill>
            </a:endParaRPr>
          </a:p>
        </p:txBody>
      </p:sp>
      <p:sp>
        <p:nvSpPr>
          <p:cNvPr id="15" name="Rounded Rectangle 14"/>
          <p:cNvSpPr>
            <a:spLocks noGrp="1"/>
          </p:cNvSpPr>
          <p:nvPr/>
        </p:nvSpPr>
        <p:spPr>
          <a:xfrm>
            <a:off x="1409700" y="4019550"/>
            <a:ext cx="9572625" cy="552450"/>
          </a:xfrm>
          <a:prstGeom prst="roundRect">
            <a:avLst>
              <a:gd name="adj" fmla="val 24138"/>
            </a:avLst>
          </a:prstGeom>
          <a:solidFill>
            <a:srgbClr val="FFFFFF"/>
          </a:solidFill>
          <a:ln w="11430">
            <a:solidFill>
              <a:srgbClr val="CAD7E0"/>
            </a:solidFill>
            <a:prstDash val="solid"/>
          </a:ln>
        </p:spPr>
      </p:sp>
      <p:sp>
        <p:nvSpPr>
          <p:cNvPr id="16" name="Rectangle 15"/>
          <p:cNvSpPr>
            <a:spLocks noGrp="1"/>
          </p:cNvSpPr>
          <p:nvPr/>
        </p:nvSpPr>
        <p:spPr>
          <a:xfrm>
            <a:off x="1647825" y="4162425"/>
            <a:ext cx="909637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243447"/>
                </a:solidFill>
              </a:defRPr>
            </a:pPr>
            <a:r>
              <a:rPr sz="1650" b="1" i="0">
                <a:solidFill>
                  <a:srgbClr val="243447"/>
                </a:solidFill>
              </a:rPr>
              <a:t>What is the difference between station readiness and an ICSI indication?</a:t>
            </a:r>
            <a:endParaRPr sz="1650" b="1" i="0">
              <a:solidFill>
                <a:srgbClr val="243447"/>
              </a:solidFill>
            </a:endParaRPr>
          </a:p>
        </p:txBody>
      </p:sp>
      <p:sp>
        <p:nvSpPr>
          <p:cNvPr id="17" name="Oval 16"/>
          <p:cNvSpPr>
            <a:spLocks noGrp="1"/>
          </p:cNvSpPr>
          <p:nvPr/>
        </p:nvSpPr>
        <p:spPr>
          <a:xfrm>
            <a:off x="723900" y="4848225"/>
            <a:ext cx="495300" cy="495300"/>
          </a:xfrm>
          <a:prstGeom prst="ellipse">
            <a:avLst/>
          </a:prstGeom>
          <a:solidFill>
            <a:srgbClr val="C4952F"/>
          </a:solidFill>
          <a:ln w="9525">
            <a:solidFill>
              <a:srgbClr val="C4952F"/>
            </a:solidFill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5</a:t>
            </a:r>
            <a:endParaRPr sz="1500" b="1">
              <a:solidFill>
                <a:srgbClr val="FFFFFF"/>
              </a:solidFill>
            </a:endParaRPr>
          </a:p>
        </p:txBody>
      </p:sp>
      <p:sp>
        <p:nvSpPr>
          <p:cNvPr id="18" name="Rounded Rectangle 17"/>
          <p:cNvSpPr>
            <a:spLocks noGrp="1"/>
          </p:cNvSpPr>
          <p:nvPr/>
        </p:nvSpPr>
        <p:spPr>
          <a:xfrm>
            <a:off x="1409700" y="4819650"/>
            <a:ext cx="9572625" cy="552450"/>
          </a:xfrm>
          <a:prstGeom prst="roundRect">
            <a:avLst>
              <a:gd name="adj" fmla="val 24138"/>
            </a:avLst>
          </a:prstGeom>
          <a:solidFill>
            <a:srgbClr val="FFFFFF"/>
          </a:solidFill>
          <a:ln w="11430">
            <a:solidFill>
              <a:srgbClr val="CAD7E0"/>
            </a:solidFill>
            <a:prstDash val="solid"/>
          </a:ln>
        </p:spPr>
      </p:sp>
      <p:sp>
        <p:nvSpPr>
          <p:cNvPr id="19" name="Rectangle 18"/>
          <p:cNvSpPr>
            <a:spLocks noGrp="1"/>
          </p:cNvSpPr>
          <p:nvPr/>
        </p:nvSpPr>
        <p:spPr>
          <a:xfrm>
            <a:off x="1647825" y="4962525"/>
            <a:ext cx="909637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243447"/>
                </a:solidFill>
              </a:defRPr>
            </a:pPr>
            <a:r>
              <a:rPr sz="1650" b="0" i="0">
                <a:solidFill>
                  <a:srgbClr val="243447"/>
                </a:solidFill>
              </a:rPr>
              <a:t>What must happen after a fault is corrected?</a:t>
            </a:r>
            <a:endParaRPr sz="1650" b="0" i="0">
              <a:solidFill>
                <a:srgbClr val="243447"/>
              </a:solidFill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7938" y="5619750"/>
            <a:ext cx="762000" cy="762000"/>
          </a:xfrm>
          <a:prstGeom prst="rect">
            <a:avLst/>
          </a:prstGeom>
        </p:spPr>
      </p:pic>
      <p:sp>
        <p:nvSpPr>
          <p:cNvPr id="21" name="Rectangle 20"/>
          <p:cNvSpPr>
            <a:spLocks noGrp="1"/>
          </p:cNvSpPr>
          <p:nvPr/>
        </p:nvSpPr>
        <p:spPr>
          <a:xfrm>
            <a:off x="7924800" y="5781675"/>
            <a:ext cx="1952625" cy="4476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 i="0">
                <a:solidFill>
                  <a:srgbClr val="006F73"/>
                </a:solidFill>
              </a:defRPr>
            </a:pPr>
            <a:r>
              <a:rPr sz="1275" b="1" i="0">
                <a:solidFill>
                  <a:srgbClr val="006F73"/>
                </a:solidFill>
              </a:rPr>
              <a:t>Continue learning</a:t>
            </a:r>
            <a:endParaRPr sz="1275" b="1" i="0">
              <a:solidFill>
                <a:srgbClr val="006F73"/>
              </a:solidFill>
            </a:endParaRPr>
          </a:p>
          <a:p>
            <a:pPr algn="r">
              <a:defRPr sz="1275" b="1" i="0">
                <a:solidFill>
                  <a:srgbClr val="006F73"/>
                </a:solidFill>
              </a:defRPr>
            </a:pPr>
            <a:r>
              <a:rPr sz="1275" b="1" i="0">
                <a:solidFill>
                  <a:srgbClr val="006F73"/>
                </a:solidFill>
              </a:rPr>
              <a:t>insideembryo.com</a:t>
            </a:r>
            <a:endParaRPr sz="1275" b="1" i="0">
              <a:solidFill>
                <a:srgbClr val="006F73"/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23" name="Rectangle 22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24" name="Rectangle 23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18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" name="Rectangle 18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Reference framework and final message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Use local regulation, manufacturer instructions and the laboratory SOP alongside these sources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19</a:t>
            </a:r>
            <a:endParaRPr sz="1800" b="1" i="0">
              <a:solidFill>
                <a:srgbClr val="C4952F"/>
              </a:solidFill>
            </a:endParaRPr>
          </a:p>
        </p:txBody>
      </p:sp>
      <p:sp>
        <p:nvSpPr>
          <p:cNvPr id="5" name="Rounded Rectangle 4"/>
          <p:cNvSpPr>
            <a:spLocks noGrp="1"/>
          </p:cNvSpPr>
          <p:nvPr/>
        </p:nvSpPr>
        <p:spPr>
          <a:xfrm>
            <a:off x="571500" y="1619250"/>
            <a:ext cx="11049000" cy="1028700"/>
          </a:xfrm>
          <a:prstGeom prst="roundRect">
            <a:avLst>
              <a:gd name="adj" fmla="val 18519"/>
            </a:avLst>
          </a:prstGeom>
          <a:solidFill>
            <a:srgbClr val="0B245A"/>
          </a:solidFill>
          <a:ln w="0">
            <a:solidFill>
              <a:srgbClr val="0B245A"/>
            </a:solidFill>
            <a:prstDash val="solid"/>
          </a:ln>
        </p:spPr>
      </p:sp>
      <p:sp>
        <p:nvSpPr>
          <p:cNvPr id="6" name="Rectangle 5"/>
          <p:cNvSpPr>
            <a:spLocks noGrp="1"/>
          </p:cNvSpPr>
          <p:nvPr/>
        </p:nvSpPr>
        <p:spPr>
          <a:xfrm>
            <a:off x="876300" y="1819275"/>
            <a:ext cx="10439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325" b="1" i="0">
                <a:solidFill>
                  <a:srgbClr val="FFFFFF"/>
                </a:solidFill>
              </a:defRPr>
            </a:pPr>
            <a:r>
              <a:rPr sz="2325" b="1" i="0">
                <a:solidFill>
                  <a:srgbClr val="FFFFFF"/>
                </a:solidFill>
              </a:rPr>
              <a:t>Validated • aligned • responsive • environmentally stable • documented</a:t>
            </a:r>
            <a:endParaRPr sz="2325" b="1" i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942975" y="2276475"/>
            <a:ext cx="103060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0" i="0">
                <a:solidFill>
                  <a:srgbClr val="F7EED8"/>
                </a:solidFill>
              </a:defRPr>
            </a:pPr>
            <a:r>
              <a:rPr sz="1500" b="0" i="0">
                <a:solidFill>
                  <a:srgbClr val="F7EED8"/>
                </a:solidFill>
              </a:rPr>
              <a:t>That is a ready station—not a guaranteed outcome.</a:t>
            </a:r>
            <a:endParaRPr sz="1500" b="0" i="0">
              <a:solidFill>
                <a:srgbClr val="F7EED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723900" y="3009900"/>
            <a:ext cx="509587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1. ESHRE. Recommendations on Good Practice in the IVF laboratory. Human Reproduction. 2026. doi:10.1093/humrep/deag096.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723900" y="3924300"/>
            <a:ext cx="509587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2. Kokkali G, et al. ESHRE good practice recommendations for polar body and embryo biopsy for PGT. Human Reproduction Open. 2020;2020(3):hoaa020.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723900" y="4838700"/>
            <a:ext cx="509587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3. Zegers-Hochschild F, et al. International Glossary on Infertility and Fertility Care, 2025. Human Reproduction. 2026. doi:10.1093/humrep/deag029.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6362700" y="3009900"/>
            <a:ext cx="509587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4. ASRM Practice Committee. Intracytoplasmic sperm injection for nonmale factor indications: a committee opinion. 2026.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6362700" y="3924300"/>
            <a:ext cx="509587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5. ESHRE Working Group on Embryologist Training Analysis. Training and competency assessment of Clinical Embryologists. Human Reproduction Open. 2023;2023(1):hoad001.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6362700" y="4838700"/>
            <a:ext cx="509587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6. ESHRE SIG Embryology and Alpha Scientists. Vienna consensus on ART laboratory performance indicators. Human Reproduction Open. 2017;2017(2):hox011.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6096000" y="2952750"/>
            <a:ext cx="28575" cy="2724150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15" name="Rectangle 14"/>
          <p:cNvSpPr>
            <a:spLocks noGrp="1"/>
          </p:cNvSpPr>
          <p:nvPr/>
        </p:nvSpPr>
        <p:spPr>
          <a:xfrm>
            <a:off x="857250" y="6000750"/>
            <a:ext cx="103822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 i="1">
                <a:solidFill>
                  <a:srgbClr val="5F6F7F"/>
                </a:solidFill>
              </a:defRPr>
            </a:pPr>
            <a:r>
              <a:rPr sz="1275" b="0" i="1">
                <a:solidFill>
                  <a:srgbClr val="5F6F7F"/>
                </a:solidFill>
              </a:rPr>
              <a:t>Educational use only. This deck does not replace supervised training, institutional protocols, professional guidance or patient-specific clinical advice.</a:t>
            </a:r>
            <a:endParaRPr sz="1275" b="0" i="1">
              <a:solidFill>
                <a:srgbClr val="5F6F7F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17" name="Rectangle 16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19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4" name="Rectangle 23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Four decisions define a safe beginner setup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The goal is reasoning, not memorising device-specific values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02</a:t>
            </a:r>
            <a:endParaRPr sz="1800" b="1" i="0">
              <a:solidFill>
                <a:srgbClr val="C4952F"/>
              </a:solidFill>
            </a:endParaRPr>
          </a:p>
        </p:txBody>
      </p:sp>
      <p:sp>
        <p:nvSpPr>
          <p:cNvPr id="5" name="Rectangle 4"/>
          <p:cNvSpPr>
            <a:spLocks noGrp="1"/>
          </p:cNvSpPr>
          <p:nvPr/>
        </p:nvSpPr>
        <p:spPr>
          <a:xfrm>
            <a:off x="742950" y="1600200"/>
            <a:ext cx="2095500" cy="2476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0" b="1" i="0">
                <a:solidFill>
                  <a:srgbClr val="C4952F"/>
                </a:solidFill>
              </a:defRPr>
            </a:pPr>
            <a:r>
              <a:rPr sz="14250" b="1" i="0">
                <a:solidFill>
                  <a:srgbClr val="C4952F"/>
                </a:solidFill>
              </a:rPr>
              <a:t>4</a:t>
            </a:r>
            <a:endParaRPr sz="14250" b="1" i="0">
              <a:solidFill>
                <a:srgbClr val="C4952F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/>
        </p:nvSpPr>
        <p:spPr>
          <a:xfrm>
            <a:off x="590550" y="4333875"/>
            <a:ext cx="25717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250" b="1" i="0">
                <a:solidFill>
                  <a:srgbClr val="0B245A"/>
                </a:solidFill>
              </a:defRPr>
            </a:pPr>
            <a:r>
              <a:rPr sz="2250" b="1" i="0">
                <a:solidFill>
                  <a:srgbClr val="0B245A"/>
                </a:solidFill>
              </a:rPr>
              <a:t>By the end, you should be able to…</a:t>
            </a:r>
            <a:endParaRPr sz="2250" b="1" i="0">
              <a:solidFill>
                <a:srgbClr val="0B245A"/>
              </a:solidFill>
            </a:endParaRPr>
          </a:p>
        </p:txBody>
      </p:sp>
      <p:sp>
        <p:nvSpPr>
          <p:cNvPr id="7" name="Oval 6"/>
          <p:cNvSpPr>
            <a:spLocks noGrp="1"/>
          </p:cNvSpPr>
          <p:nvPr/>
        </p:nvSpPr>
        <p:spPr>
          <a:xfrm>
            <a:off x="3505200" y="1724025"/>
            <a:ext cx="571500" cy="57150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1</a:t>
            </a:r>
            <a:endParaRPr sz="1800" b="1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4305300" y="1657350"/>
            <a:ext cx="1619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06F73"/>
                </a:solidFill>
              </a:defRPr>
            </a:pPr>
            <a:r>
              <a:rPr sz="1650" b="1" i="0">
                <a:solidFill>
                  <a:srgbClr val="006F73"/>
                </a:solidFill>
              </a:rPr>
              <a:t>SEE</a:t>
            </a:r>
            <a:endParaRPr sz="1650" b="1" i="0">
              <a:solidFill>
                <a:srgbClr val="006F73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4305300" y="1990725"/>
            <a:ext cx="657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243447"/>
                </a:solidFill>
              </a:defRPr>
            </a:pPr>
            <a:r>
              <a:rPr sz="1725" b="0" i="0">
                <a:solidFill>
                  <a:srgbClr val="243447"/>
                </a:solidFill>
              </a:rPr>
              <a:t>Identify the optical path, manipulators, injectors, heated stage and pipettes.</a:t>
            </a:r>
            <a:endParaRPr sz="1725" b="0" i="0">
              <a:solidFill>
                <a:srgbClr val="243447"/>
              </a:solidFill>
            </a:endParaRPr>
          </a:p>
        </p:txBody>
      </p:sp>
      <p:sp>
        <p:nvSpPr>
          <p:cNvPr id="10" name="Oval 9"/>
          <p:cNvSpPr>
            <a:spLocks noGrp="1"/>
          </p:cNvSpPr>
          <p:nvPr/>
        </p:nvSpPr>
        <p:spPr>
          <a:xfrm>
            <a:off x="3505200" y="2790825"/>
            <a:ext cx="571500" cy="57150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2</a:t>
            </a:r>
            <a:endParaRPr sz="1800" b="1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4305300" y="2724150"/>
            <a:ext cx="1619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06F73"/>
                </a:solidFill>
              </a:defRPr>
            </a:pPr>
            <a:r>
              <a:rPr sz="1650" b="1" i="0">
                <a:solidFill>
                  <a:srgbClr val="006F73"/>
                </a:solidFill>
              </a:rPr>
              <a:t>CONTROL</a:t>
            </a:r>
            <a:endParaRPr sz="1650" b="1" i="0">
              <a:solidFill>
                <a:srgbClr val="006F73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4305300" y="3057525"/>
            <a:ext cx="657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243447"/>
                </a:solidFill>
              </a:defRPr>
            </a:pPr>
            <a:r>
              <a:rPr sz="1725" b="0" i="0">
                <a:solidFill>
                  <a:srgbClr val="243447"/>
                </a:solidFill>
              </a:rPr>
              <a:t>Explain how movement, focus, pressure and environment interact.</a:t>
            </a:r>
            <a:endParaRPr sz="1725" b="0" i="0">
              <a:solidFill>
                <a:srgbClr val="243447"/>
              </a:solidFill>
            </a:endParaRPr>
          </a:p>
        </p:txBody>
      </p:sp>
      <p:sp>
        <p:nvSpPr>
          <p:cNvPr id="13" name="Oval 12"/>
          <p:cNvSpPr>
            <a:spLocks noGrp="1"/>
          </p:cNvSpPr>
          <p:nvPr/>
        </p:nvSpPr>
        <p:spPr>
          <a:xfrm>
            <a:off x="3505200" y="3857625"/>
            <a:ext cx="571500" cy="57150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3</a:t>
            </a:r>
            <a:endParaRPr sz="1800" b="1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4305300" y="3790950"/>
            <a:ext cx="1619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06F73"/>
                </a:solidFill>
              </a:defRPr>
            </a:pPr>
            <a:r>
              <a:rPr sz="1650" b="1" i="0">
                <a:solidFill>
                  <a:srgbClr val="006F73"/>
                </a:solidFill>
              </a:rPr>
              <a:t>RELEASE</a:t>
            </a:r>
            <a:endParaRPr sz="1650" b="1" i="0">
              <a:solidFill>
                <a:srgbClr val="006F73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4305300" y="4124325"/>
            <a:ext cx="657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243447"/>
                </a:solidFill>
              </a:defRPr>
            </a:pPr>
            <a:r>
              <a:rPr sz="1725" b="0" i="0">
                <a:solidFill>
                  <a:srgbClr val="243447"/>
                </a:solidFill>
              </a:rPr>
              <a:t>Follow a supervised pre-use sequence and functional check.</a:t>
            </a:r>
            <a:endParaRPr sz="1725" b="0" i="0">
              <a:solidFill>
                <a:srgbClr val="243447"/>
              </a:solidFill>
            </a:endParaRPr>
          </a:p>
        </p:txBody>
      </p:sp>
      <p:sp>
        <p:nvSpPr>
          <p:cNvPr id="16" name="Oval 15"/>
          <p:cNvSpPr>
            <a:spLocks noGrp="1"/>
          </p:cNvSpPr>
          <p:nvPr/>
        </p:nvSpPr>
        <p:spPr>
          <a:xfrm>
            <a:off x="3505200" y="4924425"/>
            <a:ext cx="571500" cy="571500"/>
          </a:xfrm>
          <a:prstGeom prst="ellipse">
            <a:avLst/>
          </a:prstGeom>
          <a:solidFill>
            <a:srgbClr val="A72B3B"/>
          </a:solidFill>
          <a:ln w="9525">
            <a:solidFill>
              <a:srgbClr val="A72B3B"/>
            </a:solidFill>
            <a:prstDash val="solid"/>
          </a:ln>
        </p:spPr>
        <p:txBody>
          <a:bodyPr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4</a:t>
            </a:r>
            <a:endParaRPr sz="1800" b="1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4305300" y="4857750"/>
            <a:ext cx="1619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72B3B"/>
                </a:solidFill>
              </a:defRPr>
            </a:pPr>
            <a:r>
              <a:rPr sz="1650" b="1" i="0">
                <a:solidFill>
                  <a:srgbClr val="A72B3B"/>
                </a:solidFill>
              </a:rPr>
              <a:t>STOP</a:t>
            </a:r>
            <a:endParaRPr sz="1650" b="1" i="0">
              <a:solidFill>
                <a:srgbClr val="A72B3B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4305300" y="5191125"/>
            <a:ext cx="657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243447"/>
                </a:solidFill>
              </a:defRPr>
            </a:pPr>
            <a:r>
              <a:rPr sz="1725" b="0" i="0">
                <a:solidFill>
                  <a:srgbClr val="243447"/>
                </a:solidFill>
              </a:rPr>
              <a:t>Recognise faults that require correction, rechecking or escalation.</a:t>
            </a:r>
            <a:endParaRPr sz="1725" b="0" i="0">
              <a:solidFill>
                <a:srgbClr val="243447"/>
              </a:solidFill>
            </a:endParaRPr>
          </a:p>
        </p:txBody>
      </p:sp>
      <p:sp>
        <p:nvSpPr>
          <p:cNvPr id="19" name="Rounded Rectangle 18"/>
          <p:cNvSpPr>
            <a:spLocks noGrp="1"/>
          </p:cNvSpPr>
          <p:nvPr/>
        </p:nvSpPr>
        <p:spPr>
          <a:xfrm>
            <a:off x="3476625" y="5886450"/>
            <a:ext cx="7477125" cy="419100"/>
          </a:xfrm>
          <a:prstGeom prst="roundRect">
            <a:avLst>
              <a:gd name="adj" fmla="val 27273"/>
            </a:avLst>
          </a:prstGeom>
          <a:solidFill>
            <a:srgbClr val="F7EED8"/>
          </a:solidFill>
          <a:ln w="9525">
            <a:solidFill>
              <a:srgbClr val="C4952F"/>
            </a:solidFill>
            <a:prstDash val="solid"/>
          </a:ln>
        </p:spPr>
      </p:sp>
      <p:sp>
        <p:nvSpPr>
          <p:cNvPr id="20" name="Rectangle 19"/>
          <p:cNvSpPr>
            <a:spLocks noGrp="1"/>
          </p:cNvSpPr>
          <p:nvPr/>
        </p:nvSpPr>
        <p:spPr>
          <a:xfrm>
            <a:off x="3714750" y="5981700"/>
            <a:ext cx="7000875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 i="0">
                <a:solidFill>
                  <a:srgbClr val="0B245A"/>
                </a:solidFill>
              </a:defRPr>
            </a:pPr>
            <a:r>
              <a:rPr sz="1350" b="1" i="0">
                <a:solidFill>
                  <a:srgbClr val="0B245A"/>
                </a:solidFill>
              </a:rPr>
              <a:t>This deck does not authorise unsupervised manipulation of human gametes or embryos.</a:t>
            </a:r>
            <a:endParaRPr sz="1350" b="1" i="0">
              <a:solidFill>
                <a:srgbClr val="0B245A"/>
              </a:solidFill>
            </a:endParaRPr>
          </a:p>
        </p:txBody>
      </p:sp>
      <p:sp>
        <p:nvSpPr>
          <p:cNvPr id="21" name="Rectangle 20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22" name="Rectangle 21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23" name="Rectangle 22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02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5" name="Rectangle 34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Setup is a readiness gate in the ART pathway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It prepares a platform; it does not decide the treatment indication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03</a:t>
            </a:r>
            <a:endParaRPr sz="1800" b="1" i="0">
              <a:solidFill>
                <a:srgbClr val="C4952F"/>
              </a:solidFill>
            </a:endParaRPr>
          </a:p>
        </p:txBody>
      </p:sp>
      <p:sp>
        <p:nvSpPr>
          <p:cNvPr id="5" name="Right Arrow 4"/>
          <p:cNvSpPr>
            <a:spLocks noGrp="1"/>
          </p:cNvSpPr>
          <p:nvPr/>
        </p:nvSpPr>
        <p:spPr>
          <a:xfrm>
            <a:off x="2324100" y="2743200"/>
            <a:ext cx="514350" cy="266700"/>
          </a:xfrm>
          <a:prstGeom prst="rightArrow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6" name="Right Arrow 5"/>
          <p:cNvSpPr>
            <a:spLocks noGrp="1"/>
          </p:cNvSpPr>
          <p:nvPr/>
        </p:nvSpPr>
        <p:spPr>
          <a:xfrm>
            <a:off x="4629150" y="2743200"/>
            <a:ext cx="514350" cy="266700"/>
          </a:xfrm>
          <a:prstGeom prst="rightArrow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7" name="Right Arrow 6"/>
          <p:cNvSpPr>
            <a:spLocks noGrp="1"/>
          </p:cNvSpPr>
          <p:nvPr/>
        </p:nvSpPr>
        <p:spPr>
          <a:xfrm>
            <a:off x="6934200" y="2743200"/>
            <a:ext cx="514350" cy="266700"/>
          </a:xfrm>
          <a:prstGeom prst="rightArrow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8" name="Right Arrow 7"/>
          <p:cNvSpPr>
            <a:spLocks noGrp="1"/>
          </p:cNvSpPr>
          <p:nvPr/>
        </p:nvSpPr>
        <p:spPr>
          <a:xfrm>
            <a:off x="9239250" y="2743200"/>
            <a:ext cx="514350" cy="266700"/>
          </a:xfrm>
          <a:prstGeom prst="rightArrow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9" name="Rounded Rectangle 8"/>
          <p:cNvSpPr>
            <a:spLocks noGrp="1"/>
          </p:cNvSpPr>
          <p:nvPr/>
        </p:nvSpPr>
        <p:spPr>
          <a:xfrm>
            <a:off x="514350" y="2028825"/>
            <a:ext cx="1809750" cy="1676400"/>
          </a:xfrm>
          <a:prstGeom prst="roundRect">
            <a:avLst>
              <a:gd name="adj" fmla="val 11364"/>
            </a:avLst>
          </a:prstGeom>
          <a:solidFill>
            <a:srgbClr val="F5F8FA"/>
          </a:solidFill>
          <a:ln w="11430">
            <a:solidFill>
              <a:srgbClr val="CAD7E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0" name="Oval 9"/>
          <p:cNvSpPr>
            <a:spLocks noGrp="1"/>
          </p:cNvSpPr>
          <p:nvPr/>
        </p:nvSpPr>
        <p:spPr>
          <a:xfrm>
            <a:off x="1133475" y="2190750"/>
            <a:ext cx="552450" cy="5524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1</a:t>
            </a:r>
            <a:endParaRPr sz="1725" b="1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657225" y="2867025"/>
            <a:ext cx="15240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0B245A"/>
                </a:solidFill>
              </a:defRPr>
            </a:pPr>
            <a:r>
              <a:rPr sz="1425" b="1" i="0">
                <a:solidFill>
                  <a:srgbClr val="0B245A"/>
                </a:solidFill>
              </a:rPr>
              <a:t>Clinical plan</a:t>
            </a:r>
            <a:endParaRPr sz="1425" b="1" i="0">
              <a:solidFill>
                <a:srgbClr val="0B245A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657225" y="3276600"/>
            <a:ext cx="1524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Indication, consent, identity</a:t>
            </a:r>
            <a:endParaRPr sz="1125" b="0" i="0">
              <a:solidFill>
                <a:srgbClr val="243447"/>
              </a:solidFill>
            </a:endParaRPr>
          </a:p>
        </p:txBody>
      </p:sp>
      <p:sp>
        <p:nvSpPr>
          <p:cNvPr id="13" name="Rounded Rectangle 12"/>
          <p:cNvSpPr>
            <a:spLocks noGrp="1"/>
          </p:cNvSpPr>
          <p:nvPr/>
        </p:nvSpPr>
        <p:spPr>
          <a:xfrm>
            <a:off x="2819400" y="2028825"/>
            <a:ext cx="1809750" cy="1676400"/>
          </a:xfrm>
          <a:prstGeom prst="roundRect">
            <a:avLst>
              <a:gd name="adj" fmla="val 11364"/>
            </a:avLst>
          </a:prstGeom>
          <a:solidFill>
            <a:srgbClr val="F5F8FA"/>
          </a:solidFill>
          <a:ln w="11430">
            <a:solidFill>
              <a:srgbClr val="CAD7E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4" name="Oval 13"/>
          <p:cNvSpPr>
            <a:spLocks noGrp="1"/>
          </p:cNvSpPr>
          <p:nvPr/>
        </p:nvSpPr>
        <p:spPr>
          <a:xfrm>
            <a:off x="3438525" y="2190750"/>
            <a:ext cx="552450" cy="5524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2</a:t>
            </a:r>
            <a:endParaRPr sz="1725" b="1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2962275" y="2867025"/>
            <a:ext cx="15240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0B245A"/>
                </a:solidFill>
              </a:defRPr>
            </a:pPr>
            <a:r>
              <a:rPr sz="1425" b="1" i="0">
                <a:solidFill>
                  <a:srgbClr val="0B245A"/>
                </a:solidFill>
              </a:rPr>
              <a:t>Gamete prep</a:t>
            </a:r>
            <a:endParaRPr sz="1425" b="1" i="0">
              <a:solidFill>
                <a:srgbClr val="0B245A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2962275" y="3276600"/>
            <a:ext cx="1524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Oocyte and sperm readiness</a:t>
            </a:r>
            <a:endParaRPr sz="1125" b="0" i="0">
              <a:solidFill>
                <a:srgbClr val="243447"/>
              </a:solidFill>
            </a:endParaRPr>
          </a:p>
        </p:txBody>
      </p:sp>
      <p:sp>
        <p:nvSpPr>
          <p:cNvPr id="17" name="Rounded Rectangle 16"/>
          <p:cNvSpPr>
            <a:spLocks noGrp="1"/>
          </p:cNvSpPr>
          <p:nvPr/>
        </p:nvSpPr>
        <p:spPr>
          <a:xfrm>
            <a:off x="5124450" y="2028825"/>
            <a:ext cx="1809750" cy="1676400"/>
          </a:xfrm>
          <a:prstGeom prst="roundRect">
            <a:avLst>
              <a:gd name="adj" fmla="val 11364"/>
            </a:avLst>
          </a:prstGeom>
          <a:solidFill>
            <a:srgbClr val="E7F4F3"/>
          </a:solidFill>
          <a:ln w="23813">
            <a:solidFill>
              <a:srgbClr val="006F73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8" name="Oval 17"/>
          <p:cNvSpPr>
            <a:spLocks noGrp="1"/>
          </p:cNvSpPr>
          <p:nvPr/>
        </p:nvSpPr>
        <p:spPr>
          <a:xfrm>
            <a:off x="5743575" y="2190750"/>
            <a:ext cx="552450" cy="5524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3</a:t>
            </a:r>
            <a:endParaRPr sz="1725" b="1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>
            <a:spLocks noGrp="1"/>
          </p:cNvSpPr>
          <p:nvPr/>
        </p:nvSpPr>
        <p:spPr>
          <a:xfrm>
            <a:off x="5267325" y="2867025"/>
            <a:ext cx="15240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006F73"/>
                </a:solidFill>
              </a:defRPr>
            </a:pPr>
            <a:r>
              <a:rPr sz="1425" b="1" i="0">
                <a:solidFill>
                  <a:srgbClr val="006F73"/>
                </a:solidFill>
              </a:rPr>
              <a:t>Station release</a:t>
            </a:r>
            <a:endParaRPr sz="1425" b="1" i="0">
              <a:solidFill>
                <a:srgbClr val="006F73"/>
              </a:solidFill>
            </a:endParaR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5267325" y="3276600"/>
            <a:ext cx="1524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Setup + functional checks</a:t>
            </a:r>
            <a:endParaRPr sz="1125" b="0" i="0">
              <a:solidFill>
                <a:srgbClr val="243447"/>
              </a:solidFill>
            </a:endParaRPr>
          </a:p>
        </p:txBody>
      </p:sp>
      <p:sp>
        <p:nvSpPr>
          <p:cNvPr id="21" name="Rounded Rectangle 20"/>
          <p:cNvSpPr>
            <a:spLocks noGrp="1"/>
          </p:cNvSpPr>
          <p:nvPr/>
        </p:nvSpPr>
        <p:spPr>
          <a:xfrm>
            <a:off x="7429500" y="2028825"/>
            <a:ext cx="1809750" cy="1676400"/>
          </a:xfrm>
          <a:prstGeom prst="roundRect">
            <a:avLst>
              <a:gd name="adj" fmla="val 11364"/>
            </a:avLst>
          </a:prstGeom>
          <a:solidFill>
            <a:srgbClr val="F5F8FA"/>
          </a:solidFill>
          <a:ln w="11430">
            <a:solidFill>
              <a:srgbClr val="CAD7E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2" name="Oval 21"/>
          <p:cNvSpPr>
            <a:spLocks noGrp="1"/>
          </p:cNvSpPr>
          <p:nvPr/>
        </p:nvSpPr>
        <p:spPr>
          <a:xfrm>
            <a:off x="8048625" y="2190750"/>
            <a:ext cx="552450" cy="5524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4</a:t>
            </a:r>
            <a:endParaRPr sz="1725" b="1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>
            <a:spLocks noGrp="1"/>
          </p:cNvSpPr>
          <p:nvPr/>
        </p:nvSpPr>
        <p:spPr>
          <a:xfrm>
            <a:off x="7572375" y="2867025"/>
            <a:ext cx="15240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0B245A"/>
                </a:solidFill>
              </a:defRPr>
            </a:pPr>
            <a:r>
              <a:rPr sz="1425" b="1" i="0">
                <a:solidFill>
                  <a:srgbClr val="0B245A"/>
                </a:solidFill>
              </a:rPr>
              <a:t>Procedure</a:t>
            </a:r>
            <a:endParaRPr sz="1425" b="1" i="0">
              <a:solidFill>
                <a:srgbClr val="0B245A"/>
              </a:solidFill>
            </a:endParaRPr>
          </a:p>
        </p:txBody>
      </p:sp>
      <p:sp>
        <p:nvSpPr>
          <p:cNvPr id="24" name="Rectangle 23"/>
          <p:cNvSpPr>
            <a:spLocks noGrp="1"/>
          </p:cNvSpPr>
          <p:nvPr/>
        </p:nvSpPr>
        <p:spPr>
          <a:xfrm>
            <a:off x="7572375" y="3276600"/>
            <a:ext cx="1524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ICSI, hatching or biopsy</a:t>
            </a:r>
            <a:endParaRPr sz="1125" b="0" i="0">
              <a:solidFill>
                <a:srgbClr val="243447"/>
              </a:solidFill>
            </a:endParaRPr>
          </a:p>
        </p:txBody>
      </p:sp>
      <p:sp>
        <p:nvSpPr>
          <p:cNvPr id="25" name="Rounded Rectangle 24"/>
          <p:cNvSpPr>
            <a:spLocks noGrp="1"/>
          </p:cNvSpPr>
          <p:nvPr/>
        </p:nvSpPr>
        <p:spPr>
          <a:xfrm>
            <a:off x="9734550" y="2028825"/>
            <a:ext cx="1809750" cy="1676400"/>
          </a:xfrm>
          <a:prstGeom prst="roundRect">
            <a:avLst>
              <a:gd name="adj" fmla="val 11364"/>
            </a:avLst>
          </a:prstGeom>
          <a:solidFill>
            <a:srgbClr val="F5F8FA"/>
          </a:solidFill>
          <a:ln w="11430">
            <a:solidFill>
              <a:srgbClr val="CAD7E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6" name="Oval 25"/>
          <p:cNvSpPr>
            <a:spLocks noGrp="1"/>
          </p:cNvSpPr>
          <p:nvPr/>
        </p:nvSpPr>
        <p:spPr>
          <a:xfrm>
            <a:off x="10353675" y="2190750"/>
            <a:ext cx="552450" cy="5524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5</a:t>
            </a:r>
            <a:endParaRPr sz="1725" b="1">
              <a:solidFill>
                <a:srgbClr val="FFFFFF"/>
              </a:solidFill>
            </a:endParaRPr>
          </a:p>
        </p:txBody>
      </p:sp>
      <p:sp>
        <p:nvSpPr>
          <p:cNvPr id="27" name="Rectangle 26"/>
          <p:cNvSpPr>
            <a:spLocks noGrp="1"/>
          </p:cNvSpPr>
          <p:nvPr/>
        </p:nvSpPr>
        <p:spPr>
          <a:xfrm>
            <a:off x="9877425" y="2867025"/>
            <a:ext cx="15240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0B245A"/>
                </a:solidFill>
              </a:defRPr>
            </a:pPr>
            <a:r>
              <a:rPr sz="1425" b="1" i="0">
                <a:solidFill>
                  <a:srgbClr val="0B245A"/>
                </a:solidFill>
              </a:rPr>
              <a:t>Post-procedure</a:t>
            </a:r>
            <a:endParaRPr sz="1425" b="1" i="0">
              <a:solidFill>
                <a:srgbClr val="0B245A"/>
              </a:solidFill>
            </a:endParaRPr>
          </a:p>
        </p:txBody>
      </p:sp>
      <p:sp>
        <p:nvSpPr>
          <p:cNvPr id="28" name="Rectangle 27"/>
          <p:cNvSpPr>
            <a:spLocks noGrp="1"/>
          </p:cNvSpPr>
          <p:nvPr/>
        </p:nvSpPr>
        <p:spPr>
          <a:xfrm>
            <a:off x="9877425" y="3276600"/>
            <a:ext cx="1524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0" i="0">
                <a:solidFill>
                  <a:srgbClr val="243447"/>
                </a:solidFill>
              </a:defRPr>
            </a:pPr>
            <a:r>
              <a:rPr sz="1125" b="0" i="0">
                <a:solidFill>
                  <a:srgbClr val="243447"/>
                </a:solidFill>
              </a:rPr>
              <a:t>Assessment, culture, traceability</a:t>
            </a:r>
            <a:endParaRPr sz="1125" b="0" i="0">
              <a:solidFill>
                <a:srgbClr val="243447"/>
              </a:solidFill>
            </a:endParaRPr>
          </a:p>
        </p:txBody>
      </p:sp>
      <p:sp>
        <p:nvSpPr>
          <p:cNvPr id="29" name="Rounded Rectangle 28"/>
          <p:cNvSpPr>
            <a:spLocks noGrp="1"/>
          </p:cNvSpPr>
          <p:nvPr/>
        </p:nvSpPr>
        <p:spPr>
          <a:xfrm>
            <a:off x="866775" y="4333875"/>
            <a:ext cx="10458450" cy="1171575"/>
          </a:xfrm>
          <a:prstGeom prst="roundRect">
            <a:avLst>
              <a:gd name="adj" fmla="val 16260"/>
            </a:avLst>
          </a:prstGeom>
          <a:solidFill>
            <a:srgbClr val="0B245A"/>
          </a:solidFill>
          <a:ln w="0">
            <a:solidFill>
              <a:srgbClr val="0B245A"/>
            </a:solidFill>
            <a:prstDash val="solid"/>
          </a:ln>
        </p:spPr>
      </p:sp>
      <p:sp>
        <p:nvSpPr>
          <p:cNvPr id="30" name="Rectangle 29"/>
          <p:cNvSpPr>
            <a:spLocks noGrp="1"/>
          </p:cNvSpPr>
          <p:nvPr/>
        </p:nvSpPr>
        <p:spPr>
          <a:xfrm>
            <a:off x="1200150" y="4543425"/>
            <a:ext cx="97917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Clinical choice and technical readiness answer different questions</a:t>
            </a:r>
            <a:endParaRPr sz="2250" b="1" i="0">
              <a:solidFill>
                <a:srgbClr val="FFFFFF"/>
              </a:solidFill>
            </a:endParaRPr>
          </a:p>
        </p:txBody>
      </p:sp>
      <p:sp>
        <p:nvSpPr>
          <p:cNvPr id="31" name="Rectangle 30"/>
          <p:cNvSpPr>
            <a:spLocks noGrp="1"/>
          </p:cNvSpPr>
          <p:nvPr/>
        </p:nvSpPr>
        <p:spPr>
          <a:xfrm>
            <a:off x="1352550" y="5019675"/>
            <a:ext cx="94869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75" b="0" i="0">
                <a:solidFill>
                  <a:srgbClr val="FFFFFF"/>
                </a:solidFill>
              </a:defRPr>
            </a:pPr>
            <a:r>
              <a:rPr sz="1575" b="0" i="0">
                <a:solidFill>
                  <a:srgbClr val="FFFFFF"/>
                </a:solidFill>
              </a:rPr>
              <a:t>A workstation can be technically ready while a procedure is not clinically indicated—and a valid indication cannot compensate for an unready station.</a:t>
            </a:r>
            <a:endParaRPr sz="1575" b="0" i="0">
              <a:solidFill>
                <a:srgbClr val="FFFFFF"/>
              </a:solidFill>
            </a:endParaRPr>
          </a:p>
        </p:txBody>
      </p:sp>
      <p:sp>
        <p:nvSpPr>
          <p:cNvPr id="32" name="Rectangle 31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33" name="Rectangle 32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34" name="Rectangle 33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03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Rectangle 21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Four interfaces define reliable setup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A fault in one interface can invalidate the whole release decision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04</a:t>
            </a:r>
            <a:endParaRPr sz="1800" b="1" i="0">
              <a:solidFill>
                <a:srgbClr val="C4952F"/>
              </a:solidFill>
            </a:endParaRPr>
          </a:p>
        </p:txBody>
      </p:sp>
      <p:sp>
        <p:nvSpPr>
          <p:cNvPr id="5" name="Oval 4"/>
          <p:cNvSpPr>
            <a:spLocks noGrp="1"/>
          </p:cNvSpPr>
          <p:nvPr/>
        </p:nvSpPr>
        <p:spPr>
          <a:xfrm>
            <a:off x="5000625" y="2457450"/>
            <a:ext cx="2190750" cy="2190750"/>
          </a:xfrm>
          <a:prstGeom prst="ellipse">
            <a:avLst/>
          </a:prstGeom>
          <a:solidFill>
            <a:srgbClr val="0B245A"/>
          </a:solidFill>
          <a:ln w="47625">
            <a:solidFill>
              <a:srgbClr val="C4952F"/>
            </a:solidFill>
            <a:prstDash val="solid"/>
          </a:ln>
        </p:spPr>
        <p:txBody>
          <a:bodyPr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endParaRPr sz="1800" b="1">
              <a:solidFill>
                <a:srgbClr val="FFFFFF"/>
              </a:solidFill>
            </a:endParaRPr>
          </a:p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SETUP</a:t>
            </a:r>
            <a:endParaRPr sz="1800" b="1">
              <a:solidFill>
                <a:srgbClr val="FFFFFF"/>
              </a:solidFill>
            </a:endParaRPr>
          </a:p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CONTROL</a:t>
            </a:r>
            <a:endParaRPr sz="1800" b="1">
              <a:solidFill>
                <a:srgbClr val="FFFFFF"/>
              </a:solidFill>
            </a:endParaRPr>
          </a:p>
        </p:txBody>
      </p:sp>
      <p:sp>
        <p:nvSpPr>
          <p:cNvPr id="6" name="Rounded Rectangle 5"/>
          <p:cNvSpPr>
            <a:spLocks noGrp="1"/>
          </p:cNvSpPr>
          <p:nvPr/>
        </p:nvSpPr>
        <p:spPr>
          <a:xfrm>
            <a:off x="857250" y="1724025"/>
            <a:ext cx="3048000" cy="1352550"/>
          </a:xfrm>
          <a:prstGeom prst="roundRect">
            <a:avLst>
              <a:gd name="adj" fmla="val 15493"/>
            </a:avLst>
          </a:prstGeom>
          <a:solidFill>
            <a:srgbClr val="EAF3F7"/>
          </a:solidFill>
          <a:ln w="19050">
            <a:solidFill>
              <a:srgbClr val="0B245A"/>
            </a:solidFill>
            <a:prstDash val="solid"/>
          </a:ln>
        </p:spPr>
      </p:sp>
      <p:sp>
        <p:nvSpPr>
          <p:cNvPr id="7" name="Rectangle 6"/>
          <p:cNvSpPr>
            <a:spLocks noGrp="1"/>
          </p:cNvSpPr>
          <p:nvPr/>
        </p:nvSpPr>
        <p:spPr>
          <a:xfrm>
            <a:off x="1085850" y="1933575"/>
            <a:ext cx="25908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0B245A"/>
                </a:solidFill>
              </a:defRPr>
            </a:pPr>
            <a:r>
              <a:rPr sz="2025" b="1" i="0">
                <a:solidFill>
                  <a:srgbClr val="0B245A"/>
                </a:solidFill>
              </a:rPr>
              <a:t>VISION</a:t>
            </a:r>
            <a:endParaRPr sz="2025" b="1" i="0">
              <a:solidFill>
                <a:srgbClr val="0B245A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1085850" y="2409825"/>
            <a:ext cx="2590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0" i="0">
                <a:solidFill>
                  <a:srgbClr val="243447"/>
                </a:solidFill>
              </a:defRPr>
            </a:pPr>
            <a:r>
              <a:rPr sz="1425" b="0" i="0">
                <a:solidFill>
                  <a:srgbClr val="243447"/>
                </a:solidFill>
              </a:rPr>
              <a:t>focus • contrast • focal plane</a:t>
            </a:r>
            <a:endParaRPr sz="1425" b="0" i="0">
              <a:solidFill>
                <a:srgbClr val="243447"/>
              </a:solidFill>
            </a:endParaRPr>
          </a:p>
        </p:txBody>
      </p:sp>
      <p:sp>
        <p:nvSpPr>
          <p:cNvPr id="9" name="Rounded Rectangle 8"/>
          <p:cNvSpPr>
            <a:spLocks noGrp="1"/>
          </p:cNvSpPr>
          <p:nvPr/>
        </p:nvSpPr>
        <p:spPr>
          <a:xfrm>
            <a:off x="857250" y="4162425"/>
            <a:ext cx="3048000" cy="1352550"/>
          </a:xfrm>
          <a:prstGeom prst="roundRect">
            <a:avLst>
              <a:gd name="adj" fmla="val 15493"/>
            </a:avLst>
          </a:prstGeom>
          <a:solidFill>
            <a:srgbClr val="E7F4F3"/>
          </a:solidFill>
          <a:ln w="19050">
            <a:solidFill>
              <a:srgbClr val="006F73"/>
            </a:solidFill>
            <a:prstDash val="solid"/>
          </a:ln>
        </p:spPr>
      </p:sp>
      <p:sp>
        <p:nvSpPr>
          <p:cNvPr id="10" name="Rectangle 9"/>
          <p:cNvSpPr>
            <a:spLocks noGrp="1"/>
          </p:cNvSpPr>
          <p:nvPr/>
        </p:nvSpPr>
        <p:spPr>
          <a:xfrm>
            <a:off x="1085850" y="4371975"/>
            <a:ext cx="25908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006F73"/>
                </a:solidFill>
              </a:defRPr>
            </a:pPr>
            <a:r>
              <a:rPr sz="2025" b="1" i="0">
                <a:solidFill>
                  <a:srgbClr val="006F73"/>
                </a:solidFill>
              </a:rPr>
              <a:t>MOTION</a:t>
            </a:r>
            <a:endParaRPr sz="2025" b="1" i="0">
              <a:solidFill>
                <a:srgbClr val="006F73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1085850" y="4848225"/>
            <a:ext cx="2590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0" i="0">
                <a:solidFill>
                  <a:srgbClr val="243447"/>
                </a:solidFill>
              </a:defRPr>
            </a:pPr>
            <a:r>
              <a:rPr sz="1425" b="0" i="0">
                <a:solidFill>
                  <a:srgbClr val="243447"/>
                </a:solidFill>
              </a:rPr>
              <a:t>coarse travel • fine control • drift</a:t>
            </a:r>
            <a:endParaRPr sz="1425" b="0" i="0">
              <a:solidFill>
                <a:srgbClr val="243447"/>
              </a:solidFill>
            </a:endParaRPr>
          </a:p>
        </p:txBody>
      </p:sp>
      <p:sp>
        <p:nvSpPr>
          <p:cNvPr id="12" name="Rounded Rectangle 11"/>
          <p:cNvSpPr>
            <a:spLocks noGrp="1"/>
          </p:cNvSpPr>
          <p:nvPr/>
        </p:nvSpPr>
        <p:spPr>
          <a:xfrm>
            <a:off x="8210550" y="1724025"/>
            <a:ext cx="3048000" cy="1352550"/>
          </a:xfrm>
          <a:prstGeom prst="roundRect">
            <a:avLst>
              <a:gd name="adj" fmla="val 15493"/>
            </a:avLst>
          </a:prstGeom>
          <a:solidFill>
            <a:srgbClr val="F7EED8"/>
          </a:solidFill>
          <a:ln w="19050">
            <a:solidFill>
              <a:srgbClr val="C4952F"/>
            </a:solidFill>
            <a:prstDash val="solid"/>
          </a:ln>
        </p:spPr>
      </p:sp>
      <p:sp>
        <p:nvSpPr>
          <p:cNvPr id="13" name="Rectangle 12"/>
          <p:cNvSpPr>
            <a:spLocks noGrp="1"/>
          </p:cNvSpPr>
          <p:nvPr/>
        </p:nvSpPr>
        <p:spPr>
          <a:xfrm>
            <a:off x="8439150" y="1933575"/>
            <a:ext cx="25908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C4952F"/>
                </a:solidFill>
              </a:defRPr>
            </a:pPr>
            <a:r>
              <a:rPr sz="2025" b="1" i="0">
                <a:solidFill>
                  <a:srgbClr val="C4952F"/>
                </a:solidFill>
              </a:rPr>
              <a:t>PRESSURE</a:t>
            </a:r>
            <a:endParaRPr sz="2025" b="1" i="0">
              <a:solidFill>
                <a:srgbClr val="C4952F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8439150" y="2409825"/>
            <a:ext cx="2590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0" i="0">
                <a:solidFill>
                  <a:srgbClr val="243447"/>
                </a:solidFill>
              </a:defRPr>
            </a:pPr>
            <a:r>
              <a:rPr sz="1425" b="0" i="0">
                <a:solidFill>
                  <a:srgbClr val="243447"/>
                </a:solidFill>
              </a:rPr>
              <a:t>aspiration • neutral • expulsion</a:t>
            </a:r>
            <a:endParaRPr sz="1425" b="0" i="0">
              <a:solidFill>
                <a:srgbClr val="243447"/>
              </a:solidFill>
            </a:endParaRPr>
          </a:p>
        </p:txBody>
      </p:sp>
      <p:sp>
        <p:nvSpPr>
          <p:cNvPr id="15" name="Rounded Rectangle 14"/>
          <p:cNvSpPr>
            <a:spLocks noGrp="1"/>
          </p:cNvSpPr>
          <p:nvPr/>
        </p:nvSpPr>
        <p:spPr>
          <a:xfrm>
            <a:off x="8210550" y="4162425"/>
            <a:ext cx="3048000" cy="1352550"/>
          </a:xfrm>
          <a:prstGeom prst="roundRect">
            <a:avLst>
              <a:gd name="adj" fmla="val 15493"/>
            </a:avLst>
          </a:prstGeom>
          <a:solidFill>
            <a:srgbClr val="FBEDEE"/>
          </a:solidFill>
          <a:ln w="19050">
            <a:solidFill>
              <a:srgbClr val="A72B3B"/>
            </a:solidFill>
            <a:prstDash val="solid"/>
          </a:ln>
        </p:spPr>
      </p:sp>
      <p:sp>
        <p:nvSpPr>
          <p:cNvPr id="16" name="Rectangle 15"/>
          <p:cNvSpPr>
            <a:spLocks noGrp="1"/>
          </p:cNvSpPr>
          <p:nvPr/>
        </p:nvSpPr>
        <p:spPr>
          <a:xfrm>
            <a:off x="8439150" y="4371975"/>
            <a:ext cx="25908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A72B3B"/>
                </a:solidFill>
              </a:defRPr>
            </a:pPr>
            <a:r>
              <a:rPr sz="2025" b="1" i="0">
                <a:solidFill>
                  <a:srgbClr val="A72B3B"/>
                </a:solidFill>
              </a:rPr>
              <a:t>ENVIRONMENT</a:t>
            </a:r>
            <a:endParaRPr sz="2025" b="1" i="0">
              <a:solidFill>
                <a:srgbClr val="A72B3B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8439150" y="4848225"/>
            <a:ext cx="2590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0" i="0">
                <a:solidFill>
                  <a:srgbClr val="243447"/>
                </a:solidFill>
              </a:defRPr>
            </a:pPr>
            <a:r>
              <a:rPr sz="1425" b="0" i="0">
                <a:solidFill>
                  <a:srgbClr val="243447"/>
                </a:solidFill>
              </a:rPr>
              <a:t>temperature • exposure • vibration</a:t>
            </a:r>
            <a:endParaRPr sz="1425" b="0" i="0">
              <a:solidFill>
                <a:srgbClr val="243447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4324350" y="4953000"/>
            <a:ext cx="35242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0" i="1">
                <a:solidFill>
                  <a:srgbClr val="5F6F7F"/>
                </a:solidFill>
              </a:defRPr>
            </a:pPr>
            <a:r>
              <a:rPr sz="1425" b="0" i="1">
                <a:solidFill>
                  <a:srgbClr val="5F6F7F"/>
                </a:solidFill>
              </a:rPr>
              <a:t>Optical clarity without stable movement is not readiness.</a:t>
            </a:r>
            <a:endParaRPr sz="1425" b="0" i="1">
              <a:solidFill>
                <a:srgbClr val="5F6F7F"/>
              </a:solidFill>
            </a:endParaRPr>
          </a:p>
          <a:p>
            <a:pPr algn="ctr">
              <a:defRPr sz="1425" b="0" i="1">
                <a:solidFill>
                  <a:srgbClr val="5F6F7F"/>
                </a:solidFill>
              </a:defRPr>
            </a:pPr>
            <a:r>
              <a:rPr sz="1425" b="0" i="1">
                <a:solidFill>
                  <a:srgbClr val="5F6F7F"/>
                </a:solidFill>
              </a:rPr>
              <a:t>Precise movement without predictable pressure is not readiness.</a:t>
            </a:r>
            <a:endParaRPr sz="1425" b="0" i="1">
              <a:solidFill>
                <a:srgbClr val="5F6F7F"/>
              </a:solidFill>
            </a:endParaRPr>
          </a:p>
        </p:txBody>
      </p:sp>
      <p:sp>
        <p:nvSpPr>
          <p:cNvPr id="19" name="Rectangle 18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20" name="Rectangle 19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21" name="Rectangle 20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04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4" name="Rectangle 33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The workstation behaves as one system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Each component has a distinct control job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05</a:t>
            </a:r>
            <a:endParaRPr sz="1800" b="1" i="0">
              <a:solidFill>
                <a:srgbClr val="C4952F"/>
              </a:solidFill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"/>
          <a:srcRect l="189" r="189"/>
          <a:stretch>
            <a:fillRect/>
          </a:stretch>
        </p:blipFill>
        <p:spPr>
          <a:xfrm>
            <a:off x="4171950" y="1619250"/>
            <a:ext cx="7334250" cy="4143375"/>
          </a:xfrm>
          <a:prstGeom prst="roundRect">
            <a:avLst>
              <a:gd name="adj" fmla="val 5057"/>
            </a:avLst>
          </a:prstGeom>
        </p:spPr>
      </p:pic>
      <p:sp>
        <p:nvSpPr>
          <p:cNvPr id="6" name="Oval 5"/>
          <p:cNvSpPr>
            <a:spLocks noGrp="1"/>
          </p:cNvSpPr>
          <p:nvPr/>
        </p:nvSpPr>
        <p:spPr>
          <a:xfrm>
            <a:off x="619125" y="1657350"/>
            <a:ext cx="400050" cy="4000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1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1181100" y="1619250"/>
            <a:ext cx="2619375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 i="0">
                <a:solidFill>
                  <a:srgbClr val="0B245A"/>
                </a:solidFill>
              </a:defRPr>
            </a:pPr>
            <a:r>
              <a:rPr sz="1500" b="1" i="0">
                <a:solidFill>
                  <a:srgbClr val="0B245A"/>
                </a:solidFill>
              </a:rPr>
              <a:t>Inverted microscope</a:t>
            </a:r>
            <a:endParaRPr sz="1500" b="1" i="0">
              <a:solidFill>
                <a:srgbClr val="0B245A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1181100" y="1914525"/>
            <a:ext cx="26289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Makes the dish and pipette tips visible.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9" name="Oval 8"/>
          <p:cNvSpPr>
            <a:spLocks noGrp="1"/>
          </p:cNvSpPr>
          <p:nvPr/>
        </p:nvSpPr>
        <p:spPr>
          <a:xfrm>
            <a:off x="619125" y="2362200"/>
            <a:ext cx="400050" cy="4000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2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1181100" y="2324100"/>
            <a:ext cx="2619375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 i="0">
                <a:solidFill>
                  <a:srgbClr val="0B245A"/>
                </a:solidFill>
              </a:defRPr>
            </a:pPr>
            <a:r>
              <a:rPr sz="1500" b="1" i="0">
                <a:solidFill>
                  <a:srgbClr val="0B245A"/>
                </a:solidFill>
              </a:rPr>
              <a:t>Manipulators</a:t>
            </a:r>
            <a:endParaRPr sz="1500" b="1" i="0">
              <a:solidFill>
                <a:srgbClr val="0B245A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1181100" y="2619375"/>
            <a:ext cx="26289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Translate hand movement into controlled three-axis travel.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12" name="Oval 11"/>
          <p:cNvSpPr>
            <a:spLocks noGrp="1"/>
          </p:cNvSpPr>
          <p:nvPr/>
        </p:nvSpPr>
        <p:spPr>
          <a:xfrm>
            <a:off x="619125" y="3067050"/>
            <a:ext cx="400050" cy="4000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3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1181100" y="3028950"/>
            <a:ext cx="2619375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 i="0">
                <a:solidFill>
                  <a:srgbClr val="0B245A"/>
                </a:solidFill>
              </a:defRPr>
            </a:pPr>
            <a:r>
              <a:rPr sz="1500" b="1" i="0">
                <a:solidFill>
                  <a:srgbClr val="0B245A"/>
                </a:solidFill>
              </a:rPr>
              <a:t>Microinjectors</a:t>
            </a:r>
            <a:endParaRPr sz="1500" b="1" i="0">
              <a:solidFill>
                <a:srgbClr val="0B245A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1181100" y="3324225"/>
            <a:ext cx="26289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Create controlled negative, neutral or positive pressure.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15" name="Oval 14"/>
          <p:cNvSpPr>
            <a:spLocks noGrp="1"/>
          </p:cNvSpPr>
          <p:nvPr/>
        </p:nvSpPr>
        <p:spPr>
          <a:xfrm>
            <a:off x="619125" y="3771900"/>
            <a:ext cx="400050" cy="4000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4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1181100" y="3733800"/>
            <a:ext cx="2619375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 i="0">
                <a:solidFill>
                  <a:srgbClr val="0B245A"/>
                </a:solidFill>
              </a:defRPr>
            </a:pPr>
            <a:r>
              <a:rPr sz="1500" b="1" i="0">
                <a:solidFill>
                  <a:srgbClr val="0B245A"/>
                </a:solidFill>
              </a:rPr>
              <a:t>Heated stage</a:t>
            </a:r>
            <a:endParaRPr sz="1500" b="1" i="0">
              <a:solidFill>
                <a:srgbClr val="0B245A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1181100" y="4029075"/>
            <a:ext cx="26289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Supports validated handling temperature at the working surface.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18" name="Oval 17"/>
          <p:cNvSpPr>
            <a:spLocks noGrp="1"/>
          </p:cNvSpPr>
          <p:nvPr/>
        </p:nvSpPr>
        <p:spPr>
          <a:xfrm>
            <a:off x="619125" y="4476750"/>
            <a:ext cx="400050" cy="4000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5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>
            <a:spLocks noGrp="1"/>
          </p:cNvSpPr>
          <p:nvPr/>
        </p:nvSpPr>
        <p:spPr>
          <a:xfrm>
            <a:off x="1181100" y="4438650"/>
            <a:ext cx="2619375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 i="0">
                <a:solidFill>
                  <a:srgbClr val="0B245A"/>
                </a:solidFill>
              </a:defRPr>
            </a:pPr>
            <a:r>
              <a:rPr sz="1500" b="1" i="0">
                <a:solidFill>
                  <a:srgbClr val="0B245A"/>
                </a:solidFill>
              </a:rPr>
              <a:t>Pipette holders</a:t>
            </a:r>
            <a:endParaRPr sz="1500" b="1" i="0">
              <a:solidFill>
                <a:srgbClr val="0B245A"/>
              </a:solidFill>
            </a:endParaR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1181100" y="4733925"/>
            <a:ext cx="26289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Secure geometry and connect the pressure path.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21" name="Oval 20"/>
          <p:cNvSpPr>
            <a:spLocks noGrp="1"/>
          </p:cNvSpPr>
          <p:nvPr/>
        </p:nvSpPr>
        <p:spPr>
          <a:xfrm>
            <a:off x="619125" y="5181600"/>
            <a:ext cx="400050" cy="4000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6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/>
        </p:nvSpPr>
        <p:spPr>
          <a:xfrm>
            <a:off x="1181100" y="5143500"/>
            <a:ext cx="2619375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 i="0">
                <a:solidFill>
                  <a:srgbClr val="0B245A"/>
                </a:solidFill>
              </a:defRPr>
            </a:pPr>
            <a:r>
              <a:rPr sz="1500" b="1" i="0">
                <a:solidFill>
                  <a:srgbClr val="0B245A"/>
                </a:solidFill>
              </a:rPr>
              <a:t>Anti-vibration support</a:t>
            </a:r>
            <a:endParaRPr sz="1500" b="1" i="0">
              <a:solidFill>
                <a:srgbClr val="0B245A"/>
              </a:solidFill>
            </a:endParaRPr>
          </a:p>
        </p:txBody>
      </p:sp>
      <p:sp>
        <p:nvSpPr>
          <p:cNvPr id="23" name="Rectangle 22"/>
          <p:cNvSpPr>
            <a:spLocks noGrp="1"/>
          </p:cNvSpPr>
          <p:nvPr/>
        </p:nvSpPr>
        <p:spPr>
          <a:xfrm>
            <a:off x="1181100" y="5438775"/>
            <a:ext cx="26289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 i="0">
                <a:solidFill>
                  <a:srgbClr val="243447"/>
                </a:solidFill>
              </a:defRPr>
            </a:pPr>
            <a:r>
              <a:rPr sz="1200" b="0" i="0">
                <a:solidFill>
                  <a:srgbClr val="243447"/>
                </a:solidFill>
              </a:rPr>
              <a:t>Reduces external mechanical disturbance.</a:t>
            </a:r>
            <a:endParaRPr sz="1200" b="0" i="0">
              <a:solidFill>
                <a:srgbClr val="243447"/>
              </a:solidFill>
            </a:endParaRPr>
          </a:p>
        </p:txBody>
      </p:sp>
      <p:sp>
        <p:nvSpPr>
          <p:cNvPr id="24" name="Oval 23"/>
          <p:cNvSpPr>
            <a:spLocks noGrp="1"/>
          </p:cNvSpPr>
          <p:nvPr/>
        </p:nvSpPr>
        <p:spPr>
          <a:xfrm>
            <a:off x="7353300" y="2238375"/>
            <a:ext cx="323850" cy="323850"/>
          </a:xfrm>
          <a:prstGeom prst="ellipse">
            <a:avLst/>
          </a:prstGeom>
          <a:solidFill>
            <a:srgbClr val="C4952F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1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25" name="Oval 24"/>
          <p:cNvSpPr>
            <a:spLocks noGrp="1"/>
          </p:cNvSpPr>
          <p:nvPr/>
        </p:nvSpPr>
        <p:spPr>
          <a:xfrm>
            <a:off x="5448300" y="3171825"/>
            <a:ext cx="323850" cy="323850"/>
          </a:xfrm>
          <a:prstGeom prst="ellipse">
            <a:avLst/>
          </a:prstGeom>
          <a:solidFill>
            <a:srgbClr val="C4952F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2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26" name="Oval 25"/>
          <p:cNvSpPr>
            <a:spLocks noGrp="1"/>
          </p:cNvSpPr>
          <p:nvPr/>
        </p:nvSpPr>
        <p:spPr>
          <a:xfrm>
            <a:off x="5000625" y="4953000"/>
            <a:ext cx="323850" cy="323850"/>
          </a:xfrm>
          <a:prstGeom prst="ellipse">
            <a:avLst/>
          </a:prstGeom>
          <a:solidFill>
            <a:srgbClr val="C4952F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3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27" name="Oval 26"/>
          <p:cNvSpPr>
            <a:spLocks noGrp="1"/>
          </p:cNvSpPr>
          <p:nvPr/>
        </p:nvSpPr>
        <p:spPr>
          <a:xfrm>
            <a:off x="7639050" y="3829050"/>
            <a:ext cx="323850" cy="323850"/>
          </a:xfrm>
          <a:prstGeom prst="ellipse">
            <a:avLst/>
          </a:prstGeom>
          <a:solidFill>
            <a:srgbClr val="C4952F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4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28" name="Oval 27"/>
          <p:cNvSpPr>
            <a:spLocks noGrp="1"/>
          </p:cNvSpPr>
          <p:nvPr/>
        </p:nvSpPr>
        <p:spPr>
          <a:xfrm>
            <a:off x="6667500" y="3324225"/>
            <a:ext cx="323850" cy="323850"/>
          </a:xfrm>
          <a:prstGeom prst="ellipse">
            <a:avLst/>
          </a:prstGeom>
          <a:solidFill>
            <a:srgbClr val="C4952F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5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29" name="Oval 28"/>
          <p:cNvSpPr>
            <a:spLocks noGrp="1"/>
          </p:cNvSpPr>
          <p:nvPr/>
        </p:nvSpPr>
        <p:spPr>
          <a:xfrm>
            <a:off x="8429625" y="5400675"/>
            <a:ext cx="323850" cy="323850"/>
          </a:xfrm>
          <a:prstGeom prst="ellipse">
            <a:avLst/>
          </a:prstGeom>
          <a:solidFill>
            <a:srgbClr val="C4952F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6</a:t>
            </a:r>
            <a:endParaRPr sz="1125" b="1">
              <a:solidFill>
                <a:srgbClr val="FFFFFF"/>
              </a:solidFill>
            </a:endParaRPr>
          </a:p>
        </p:txBody>
      </p:sp>
      <p:sp>
        <p:nvSpPr>
          <p:cNvPr id="30" name="Rectangle 29"/>
          <p:cNvSpPr>
            <a:spLocks noGrp="1"/>
          </p:cNvSpPr>
          <p:nvPr/>
        </p:nvSpPr>
        <p:spPr>
          <a:xfrm>
            <a:off x="7943850" y="5857875"/>
            <a:ext cx="3524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0" i="1">
                <a:solidFill>
                  <a:srgbClr val="5F6F7F"/>
                </a:solidFill>
              </a:defRPr>
            </a:pPr>
            <a:r>
              <a:rPr sz="975" b="0" i="1">
                <a:solidFill>
                  <a:srgbClr val="5F6F7F"/>
                </a:solidFill>
              </a:rPr>
              <a:t>Educational illustration; device layouts vary.</a:t>
            </a:r>
            <a:endParaRPr sz="975" b="0" i="1">
              <a:solidFill>
                <a:srgbClr val="5F6F7F"/>
              </a:solidFill>
            </a:endParaRPr>
          </a:p>
        </p:txBody>
      </p:sp>
      <p:sp>
        <p:nvSpPr>
          <p:cNvPr id="31" name="Rectangle 30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32" name="Rectangle 31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33" name="Rectangle 32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05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8" name="Rectangle 27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Two arms, two jobs, one focal plane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Holding creates stability; the working side creates the intended procedure-specific action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06</a:t>
            </a:r>
            <a:endParaRPr sz="1800" b="1" i="0">
              <a:solidFill>
                <a:srgbClr val="C4952F"/>
              </a:solidFill>
            </a:endParaRPr>
          </a:p>
        </p:txBody>
      </p:sp>
      <p:sp>
        <p:nvSpPr>
          <p:cNvPr id="5" name="Rounded Rectangle 4"/>
          <p:cNvSpPr>
            <a:spLocks noGrp="1"/>
          </p:cNvSpPr>
          <p:nvPr/>
        </p:nvSpPr>
        <p:spPr>
          <a:xfrm>
            <a:off x="695325" y="1714500"/>
            <a:ext cx="4695825" cy="3857625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9050">
            <a:solidFill>
              <a:srgbClr val="006F73"/>
            </a:solidFill>
            <a:prstDash val="solid"/>
          </a:ln>
        </p:spPr>
      </p:sp>
      <p:sp>
        <p:nvSpPr>
          <p:cNvPr id="6" name="Rounded Rectangle 5"/>
          <p:cNvSpPr>
            <a:spLocks noGrp="1"/>
          </p:cNvSpPr>
          <p:nvPr/>
        </p:nvSpPr>
        <p:spPr>
          <a:xfrm>
            <a:off x="6800850" y="1714500"/>
            <a:ext cx="4695825" cy="3857625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9050">
            <a:solidFill>
              <a:srgbClr val="0B245A"/>
            </a:solidFill>
            <a:prstDash val="solid"/>
          </a:ln>
        </p:spPr>
      </p:sp>
      <p:sp>
        <p:nvSpPr>
          <p:cNvPr id="7" name="Oval 6"/>
          <p:cNvSpPr>
            <a:spLocks noGrp="1"/>
          </p:cNvSpPr>
          <p:nvPr/>
        </p:nvSpPr>
        <p:spPr>
          <a:xfrm>
            <a:off x="2552700" y="1943100"/>
            <a:ext cx="952500" cy="95250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H</a:t>
            </a:r>
            <a:endParaRPr sz="3600" b="1">
              <a:solidFill>
                <a:srgbClr val="FFFFFF"/>
              </a:solidFill>
            </a:endParaRPr>
          </a:p>
        </p:txBody>
      </p:sp>
      <p:sp>
        <p:nvSpPr>
          <p:cNvPr id="8" name="Oval 7"/>
          <p:cNvSpPr>
            <a:spLocks noGrp="1"/>
          </p:cNvSpPr>
          <p:nvPr/>
        </p:nvSpPr>
        <p:spPr>
          <a:xfrm>
            <a:off x="8667750" y="1943100"/>
            <a:ext cx="952500" cy="95250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W</a:t>
            </a:r>
            <a:endParaRPr sz="3600" b="1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1400175" y="3038475"/>
            <a:ext cx="32861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325" b="1" i="0">
                <a:solidFill>
                  <a:srgbClr val="006F73"/>
                </a:solidFill>
              </a:defRPr>
            </a:pPr>
            <a:r>
              <a:rPr sz="2325" b="1" i="0">
                <a:solidFill>
                  <a:srgbClr val="006F73"/>
                </a:solidFill>
              </a:rPr>
              <a:t>HOLDING SIDE</a:t>
            </a:r>
            <a:endParaRPr sz="2325" b="1" i="0">
              <a:solidFill>
                <a:srgbClr val="006F73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7505700" y="3038475"/>
            <a:ext cx="32861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325" b="1" i="0">
                <a:solidFill>
                  <a:srgbClr val="0B245A"/>
                </a:solidFill>
              </a:defRPr>
            </a:pPr>
            <a:r>
              <a:rPr sz="2325" b="1" i="0">
                <a:solidFill>
                  <a:srgbClr val="0B245A"/>
                </a:solidFill>
              </a:rPr>
              <a:t>WORKING SIDE</a:t>
            </a:r>
            <a:endParaRPr sz="2325" b="1" i="0">
              <a:solidFill>
                <a:srgbClr val="0B245A"/>
              </a:solidFill>
            </a:endParaRPr>
          </a:p>
        </p:txBody>
      </p:sp>
      <p:sp>
        <p:nvSpPr>
          <p:cNvPr id="11" name="Oval 10"/>
          <p:cNvSpPr>
            <a:spLocks noGrp="1"/>
          </p:cNvSpPr>
          <p:nvPr/>
        </p:nvSpPr>
        <p:spPr>
          <a:xfrm>
            <a:off x="1066800" y="3629025"/>
            <a:ext cx="323850" cy="3238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✓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1543050" y="3609975"/>
            <a:ext cx="3486150" cy="581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 i="0">
                <a:solidFill>
                  <a:srgbClr val="243447"/>
                </a:solidFill>
              </a:defRPr>
            </a:pPr>
            <a:r>
              <a:rPr sz="1425" b="0" i="0">
                <a:solidFill>
                  <a:srgbClr val="243447"/>
                </a:solidFill>
              </a:rPr>
              <a:t>Blunt tip stabilises the cell or embryo.</a:t>
            </a:r>
            <a:endParaRPr sz="1425" b="0" i="0">
              <a:solidFill>
                <a:srgbClr val="243447"/>
              </a:solidFill>
            </a:endParaRPr>
          </a:p>
        </p:txBody>
      </p:sp>
      <p:sp>
        <p:nvSpPr>
          <p:cNvPr id="13" name="Oval 12"/>
          <p:cNvSpPr>
            <a:spLocks noGrp="1"/>
          </p:cNvSpPr>
          <p:nvPr/>
        </p:nvSpPr>
        <p:spPr>
          <a:xfrm>
            <a:off x="1066800" y="4248150"/>
            <a:ext cx="323850" cy="3238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✓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1543050" y="4229100"/>
            <a:ext cx="3486150" cy="581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 i="0">
                <a:solidFill>
                  <a:srgbClr val="243447"/>
                </a:solidFill>
              </a:defRPr>
            </a:pPr>
            <a:r>
              <a:rPr sz="1425" b="0" i="0">
                <a:solidFill>
                  <a:srgbClr val="243447"/>
                </a:solidFill>
              </a:rPr>
              <a:t>Negative pressure is gentle and controlled.</a:t>
            </a:r>
            <a:endParaRPr sz="1425" b="0" i="0">
              <a:solidFill>
                <a:srgbClr val="243447"/>
              </a:solidFill>
            </a:endParaRPr>
          </a:p>
        </p:txBody>
      </p:sp>
      <p:sp>
        <p:nvSpPr>
          <p:cNvPr id="15" name="Oval 14"/>
          <p:cNvSpPr>
            <a:spLocks noGrp="1"/>
          </p:cNvSpPr>
          <p:nvPr/>
        </p:nvSpPr>
        <p:spPr>
          <a:xfrm>
            <a:off x="1066800" y="4867275"/>
            <a:ext cx="323850" cy="3238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✓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1543050" y="4848225"/>
            <a:ext cx="3486150" cy="581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 i="0">
                <a:solidFill>
                  <a:srgbClr val="243447"/>
                </a:solidFill>
              </a:defRPr>
            </a:pPr>
            <a:r>
              <a:rPr sz="1425" b="0" i="0">
                <a:solidFill>
                  <a:srgbClr val="243447"/>
                </a:solidFill>
              </a:rPr>
              <a:t>Excess suction or poor centring can distort the target.</a:t>
            </a:r>
            <a:endParaRPr sz="1425" b="0" i="0">
              <a:solidFill>
                <a:srgbClr val="243447"/>
              </a:solidFill>
            </a:endParaRPr>
          </a:p>
        </p:txBody>
      </p:sp>
      <p:sp>
        <p:nvSpPr>
          <p:cNvPr id="17" name="Oval 16"/>
          <p:cNvSpPr>
            <a:spLocks noGrp="1"/>
          </p:cNvSpPr>
          <p:nvPr/>
        </p:nvSpPr>
        <p:spPr>
          <a:xfrm>
            <a:off x="7181850" y="3629025"/>
            <a:ext cx="323850" cy="3238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✓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7658100" y="3609975"/>
            <a:ext cx="3486150" cy="581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 i="0">
                <a:solidFill>
                  <a:srgbClr val="243447"/>
                </a:solidFill>
              </a:defRPr>
            </a:pPr>
            <a:r>
              <a:rPr sz="1425" b="0" i="0">
                <a:solidFill>
                  <a:srgbClr val="243447"/>
                </a:solidFill>
              </a:rPr>
              <a:t>Fine, procedure-specific pipette performs the action.</a:t>
            </a:r>
            <a:endParaRPr sz="1425" b="0" i="0">
              <a:solidFill>
                <a:srgbClr val="243447"/>
              </a:solidFill>
            </a:endParaRPr>
          </a:p>
        </p:txBody>
      </p:sp>
      <p:sp>
        <p:nvSpPr>
          <p:cNvPr id="19" name="Oval 18"/>
          <p:cNvSpPr>
            <a:spLocks noGrp="1"/>
          </p:cNvSpPr>
          <p:nvPr/>
        </p:nvSpPr>
        <p:spPr>
          <a:xfrm>
            <a:off x="7181850" y="4248150"/>
            <a:ext cx="323850" cy="3238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✓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7658100" y="4229100"/>
            <a:ext cx="3486150" cy="581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 i="0">
                <a:solidFill>
                  <a:srgbClr val="243447"/>
                </a:solidFill>
              </a:defRPr>
            </a:pPr>
            <a:r>
              <a:rPr sz="1425" b="0" i="0">
                <a:solidFill>
                  <a:srgbClr val="243447"/>
                </a:solidFill>
              </a:rPr>
              <a:t>Geometry, bevel and diameter must match the validated task.</a:t>
            </a:r>
            <a:endParaRPr sz="1425" b="0" i="0">
              <a:solidFill>
                <a:srgbClr val="243447"/>
              </a:solidFill>
            </a:endParaRPr>
          </a:p>
        </p:txBody>
      </p:sp>
      <p:sp>
        <p:nvSpPr>
          <p:cNvPr id="21" name="Oval 20"/>
          <p:cNvSpPr>
            <a:spLocks noGrp="1"/>
          </p:cNvSpPr>
          <p:nvPr/>
        </p:nvSpPr>
        <p:spPr>
          <a:xfrm>
            <a:off x="7181850" y="4867275"/>
            <a:ext cx="323850" cy="3238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✓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/>
        </p:nvSpPr>
        <p:spPr>
          <a:xfrm>
            <a:off x="7658100" y="4848225"/>
            <a:ext cx="3486150" cy="581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 i="0">
                <a:solidFill>
                  <a:srgbClr val="243447"/>
                </a:solidFill>
              </a:defRPr>
            </a:pPr>
            <a:r>
              <a:rPr sz="1425" b="0" i="0">
                <a:solidFill>
                  <a:srgbClr val="243447"/>
                </a:solidFill>
              </a:rPr>
              <a:t>Blocked, damaged or misaligned tips require replacement.</a:t>
            </a:r>
            <a:endParaRPr sz="1425" b="0" i="0">
              <a:solidFill>
                <a:srgbClr val="243447"/>
              </a:solidFill>
            </a:endParaRPr>
          </a:p>
        </p:txBody>
      </p:sp>
      <p:sp>
        <p:nvSpPr>
          <p:cNvPr id="23" name="Right Arrow 22"/>
          <p:cNvSpPr>
            <a:spLocks noGrp="1"/>
          </p:cNvSpPr>
          <p:nvPr/>
        </p:nvSpPr>
        <p:spPr>
          <a:xfrm>
            <a:off x="5629275" y="3324225"/>
            <a:ext cx="914400" cy="342900"/>
          </a:xfrm>
          <a:prstGeom prst="rightArrow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24" name="Rectangle 23"/>
          <p:cNvSpPr>
            <a:spLocks noGrp="1"/>
          </p:cNvSpPr>
          <p:nvPr/>
        </p:nvSpPr>
        <p:spPr>
          <a:xfrm>
            <a:off x="5657850" y="3800475"/>
            <a:ext cx="85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 i="0">
                <a:solidFill>
                  <a:srgbClr val="C4952F"/>
                </a:solidFill>
              </a:defRPr>
            </a:pPr>
            <a:r>
              <a:rPr sz="1350" b="1" i="0">
                <a:solidFill>
                  <a:srgbClr val="C4952F"/>
                </a:solidFill>
              </a:rPr>
              <a:t>ONE</a:t>
            </a:r>
            <a:endParaRPr sz="1350" b="1" i="0">
              <a:solidFill>
                <a:srgbClr val="C4952F"/>
              </a:solidFill>
            </a:endParaRPr>
          </a:p>
          <a:p>
            <a:pPr algn="ctr">
              <a:defRPr sz="1350" b="1" i="0">
                <a:solidFill>
                  <a:srgbClr val="C4952F"/>
                </a:solidFill>
              </a:defRPr>
            </a:pPr>
            <a:r>
              <a:rPr sz="1350" b="1" i="0">
                <a:solidFill>
                  <a:srgbClr val="C4952F"/>
                </a:solidFill>
              </a:rPr>
              <a:t>FOCAL</a:t>
            </a:r>
            <a:endParaRPr sz="1350" b="1" i="0">
              <a:solidFill>
                <a:srgbClr val="C4952F"/>
              </a:solidFill>
            </a:endParaRPr>
          </a:p>
          <a:p>
            <a:pPr algn="ctr">
              <a:defRPr sz="1350" b="1" i="0">
                <a:solidFill>
                  <a:srgbClr val="C4952F"/>
                </a:solidFill>
              </a:defRPr>
            </a:pPr>
            <a:r>
              <a:rPr sz="1350" b="1" i="0">
                <a:solidFill>
                  <a:srgbClr val="C4952F"/>
                </a:solidFill>
              </a:rPr>
              <a:t>PLANE</a:t>
            </a:r>
            <a:endParaRPr sz="1350" b="1" i="0">
              <a:solidFill>
                <a:srgbClr val="C4952F"/>
              </a:solidFill>
            </a:endParaRPr>
          </a:p>
        </p:txBody>
      </p:sp>
      <p:sp>
        <p:nvSpPr>
          <p:cNvPr id="25" name="Rectangle 24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26" name="Rectangle 25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27" name="Rectangle 26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06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3" name="Rectangle 22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Alignment is three-dimensional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Both tips must be centred, sharply focused and mechanically stable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07</a:t>
            </a:r>
            <a:endParaRPr sz="1800" b="1" i="0">
              <a:solidFill>
                <a:srgbClr val="C4952F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"/>
          <a:srcRect l="264" r="264"/>
          <a:stretch>
            <a:fillRect/>
          </a:stretch>
        </p:blipFill>
        <p:spPr>
          <a:xfrm>
            <a:off x="523875" y="1619250"/>
            <a:ext cx="7239000" cy="4095750"/>
          </a:xfrm>
          <a:prstGeom prst="roundRect">
            <a:avLst>
              <a:gd name="adj" fmla="val 5116"/>
            </a:avLst>
          </a:prstGeom>
        </p:spPr>
      </p:pic>
      <p:sp>
        <p:nvSpPr>
          <p:cNvPr id="6" name="Rectangle 5"/>
          <p:cNvSpPr>
            <a:spLocks noGrp="1"/>
          </p:cNvSpPr>
          <p:nvPr/>
        </p:nvSpPr>
        <p:spPr>
          <a:xfrm>
            <a:off x="638175" y="5819775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 i="1">
                <a:solidFill>
                  <a:srgbClr val="5F6F7F"/>
                </a:solidFill>
              </a:defRPr>
            </a:pPr>
            <a:r>
              <a:rPr sz="975" b="0" i="1">
                <a:solidFill>
                  <a:srgbClr val="5F6F7F"/>
                </a:solidFill>
              </a:rPr>
              <a:t>Educational illustration; no penetration is shown.</a:t>
            </a:r>
            <a:endParaRPr sz="975" b="0" i="1">
              <a:solidFill>
                <a:srgbClr val="5F6F7F"/>
              </a:solidFill>
            </a:endParaRPr>
          </a:p>
        </p:txBody>
      </p:sp>
      <p:sp>
        <p:nvSpPr>
          <p:cNvPr id="7" name="Rounded Rectangle 6"/>
          <p:cNvSpPr>
            <a:spLocks noGrp="1"/>
          </p:cNvSpPr>
          <p:nvPr/>
        </p:nvSpPr>
        <p:spPr>
          <a:xfrm>
            <a:off x="8096250" y="1619250"/>
            <a:ext cx="3524250" cy="4095750"/>
          </a:xfrm>
          <a:prstGeom prst="roundRect">
            <a:avLst>
              <a:gd name="adj" fmla="val 5946"/>
            </a:avLst>
          </a:prstGeom>
          <a:solidFill>
            <a:srgbClr val="F5F8FA"/>
          </a:solidFill>
          <a:ln w="11430">
            <a:solidFill>
              <a:srgbClr val="CAD7E0"/>
            </a:solidFill>
            <a:prstDash val="solid"/>
          </a:ln>
        </p:spPr>
      </p:sp>
      <p:sp>
        <p:nvSpPr>
          <p:cNvPr id="8" name="Rounded Rectangle 7"/>
          <p:cNvSpPr>
            <a:spLocks noGrp="1"/>
          </p:cNvSpPr>
          <p:nvPr/>
        </p:nvSpPr>
        <p:spPr>
          <a:xfrm>
            <a:off x="8382000" y="1857375"/>
            <a:ext cx="2952750" cy="333375"/>
          </a:xfrm>
          <a:prstGeom prst="roundRect">
            <a:avLst>
              <a:gd name="adj" fmla="val 34286"/>
            </a:avLst>
          </a:prstGeom>
          <a:solidFill>
            <a:srgbClr val="0B245A"/>
          </a:solidFill>
          <a:ln w="0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THE 3-POINT ALIGNMENT TEST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9" name="Oval 8"/>
          <p:cNvSpPr>
            <a:spLocks noGrp="1"/>
          </p:cNvSpPr>
          <p:nvPr/>
        </p:nvSpPr>
        <p:spPr>
          <a:xfrm>
            <a:off x="8401050" y="2428875"/>
            <a:ext cx="438150" cy="4381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1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8991600" y="2409825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 i="0">
                <a:solidFill>
                  <a:srgbClr val="0B245A"/>
                </a:solidFill>
              </a:defRPr>
            </a:pPr>
            <a:r>
              <a:rPr sz="1575" b="1" i="0">
                <a:solidFill>
                  <a:srgbClr val="0B245A"/>
                </a:solidFill>
              </a:rPr>
              <a:t>Same focal plane</a:t>
            </a:r>
            <a:endParaRPr sz="1575" b="1" i="0">
              <a:solidFill>
                <a:srgbClr val="0B245A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8991600" y="2705100"/>
            <a:ext cx="21526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 i="0">
                <a:solidFill>
                  <a:srgbClr val="243447"/>
                </a:solidFill>
              </a:defRPr>
            </a:pPr>
            <a:r>
              <a:rPr sz="1275" b="0" i="0">
                <a:solidFill>
                  <a:srgbClr val="243447"/>
                </a:solidFill>
              </a:rPr>
              <a:t>Both tips remain sharp without refocusing.</a:t>
            </a:r>
            <a:endParaRPr sz="1275" b="0" i="0">
              <a:solidFill>
                <a:srgbClr val="243447"/>
              </a:solidFill>
            </a:endParaRPr>
          </a:p>
        </p:txBody>
      </p:sp>
      <p:sp>
        <p:nvSpPr>
          <p:cNvPr id="12" name="Oval 11"/>
          <p:cNvSpPr>
            <a:spLocks noGrp="1"/>
          </p:cNvSpPr>
          <p:nvPr/>
        </p:nvSpPr>
        <p:spPr>
          <a:xfrm>
            <a:off x="8401050" y="3324225"/>
            <a:ext cx="438150" cy="4381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2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8991600" y="3305175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 i="0">
                <a:solidFill>
                  <a:srgbClr val="0B245A"/>
                </a:solidFill>
              </a:defRPr>
            </a:pPr>
            <a:r>
              <a:rPr sz="1575" b="1" i="0">
                <a:solidFill>
                  <a:srgbClr val="0B245A"/>
                </a:solidFill>
              </a:rPr>
              <a:t>Coaxial approach</a:t>
            </a:r>
            <a:endParaRPr sz="1575" b="1" i="0">
              <a:solidFill>
                <a:srgbClr val="0B245A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8991600" y="3600450"/>
            <a:ext cx="21526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 i="0">
                <a:solidFill>
                  <a:srgbClr val="243447"/>
                </a:solidFill>
              </a:defRPr>
            </a:pPr>
            <a:r>
              <a:rPr sz="1275" b="0" i="0">
                <a:solidFill>
                  <a:srgbClr val="243447"/>
                </a:solidFill>
              </a:rPr>
              <a:t>Tips share a stable horizontal working axis.</a:t>
            </a:r>
            <a:endParaRPr sz="1275" b="0" i="0">
              <a:solidFill>
                <a:srgbClr val="243447"/>
              </a:solidFill>
            </a:endParaRPr>
          </a:p>
        </p:txBody>
      </p:sp>
      <p:sp>
        <p:nvSpPr>
          <p:cNvPr id="15" name="Oval 14"/>
          <p:cNvSpPr>
            <a:spLocks noGrp="1"/>
          </p:cNvSpPr>
          <p:nvPr/>
        </p:nvSpPr>
        <p:spPr>
          <a:xfrm>
            <a:off x="8401050" y="4219575"/>
            <a:ext cx="438150" cy="438150"/>
          </a:xfrm>
          <a:prstGeom prst="ellipse">
            <a:avLst/>
          </a:prstGeom>
          <a:solidFill>
            <a:srgbClr val="C4952F"/>
          </a:solidFill>
          <a:ln w="9525">
            <a:solidFill>
              <a:srgbClr val="C4952F"/>
            </a:solidFill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3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8991600" y="4200525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 i="0">
                <a:solidFill>
                  <a:srgbClr val="0B245A"/>
                </a:solidFill>
              </a:defRPr>
            </a:pPr>
            <a:r>
              <a:rPr sz="1575" b="1" i="0">
                <a:solidFill>
                  <a:srgbClr val="0B245A"/>
                </a:solidFill>
              </a:rPr>
              <a:t>Clear travel</a:t>
            </a:r>
            <a:endParaRPr sz="1575" b="1" i="0">
              <a:solidFill>
                <a:srgbClr val="0B245A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8991600" y="4495800"/>
            <a:ext cx="21526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 i="0">
                <a:solidFill>
                  <a:srgbClr val="243447"/>
                </a:solidFill>
              </a:defRPr>
            </a:pPr>
            <a:r>
              <a:rPr sz="1275" b="0" i="0">
                <a:solidFill>
                  <a:srgbClr val="243447"/>
                </a:solidFill>
              </a:rPr>
              <a:t>Movement is smooth, centred and free of dish contact.</a:t>
            </a:r>
            <a:endParaRPr sz="1275" b="0" i="0">
              <a:solidFill>
                <a:srgbClr val="243447"/>
              </a:solidFill>
            </a:endParaRPr>
          </a:p>
        </p:txBody>
      </p:sp>
      <p:sp>
        <p:nvSpPr>
          <p:cNvPr id="18" name="Rounded Rectangle 17"/>
          <p:cNvSpPr>
            <a:spLocks noGrp="1"/>
          </p:cNvSpPr>
          <p:nvPr/>
        </p:nvSpPr>
        <p:spPr>
          <a:xfrm>
            <a:off x="8372475" y="5124450"/>
            <a:ext cx="2971800" cy="400050"/>
          </a:xfrm>
          <a:prstGeom prst="roundRect">
            <a:avLst>
              <a:gd name="adj" fmla="val 23810"/>
            </a:avLst>
          </a:prstGeom>
          <a:solidFill>
            <a:srgbClr val="FBEDEE"/>
          </a:solidFill>
          <a:ln w="9525">
            <a:solidFill>
              <a:srgbClr val="A72B3B"/>
            </a:solidFill>
            <a:prstDash val="solid"/>
          </a:ln>
        </p:spPr>
      </p:sp>
      <p:sp>
        <p:nvSpPr>
          <p:cNvPr id="19" name="Rectangle 18"/>
          <p:cNvSpPr>
            <a:spLocks noGrp="1"/>
          </p:cNvSpPr>
          <p:nvPr/>
        </p:nvSpPr>
        <p:spPr>
          <a:xfrm>
            <a:off x="8505825" y="5219700"/>
            <a:ext cx="27051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 i="0">
                <a:solidFill>
                  <a:srgbClr val="A72B3B"/>
                </a:solidFill>
              </a:defRPr>
            </a:pPr>
            <a:r>
              <a:rPr sz="1125" b="1" i="0">
                <a:solidFill>
                  <a:srgbClr val="A72B3B"/>
                </a:solidFill>
              </a:rPr>
              <a:t>Any change = STOP and realign.</a:t>
            </a:r>
            <a:endParaRPr sz="1125" b="1" i="0">
              <a:solidFill>
                <a:srgbClr val="A72B3B"/>
              </a:solidFill>
            </a:endParaR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21" name="Rectangle 20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07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6" name="Rectangle 25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Pressure must be predictable before use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Test response in acellular droplets—not on reproductive material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08</a:t>
            </a:r>
            <a:endParaRPr sz="1800" b="1" i="0">
              <a:solidFill>
                <a:srgbClr val="C4952F"/>
              </a:solidFill>
            </a:endParaRPr>
          </a:p>
        </p:txBody>
      </p:sp>
      <p:sp>
        <p:nvSpPr>
          <p:cNvPr id="5" name="Rounded Rectangle 4"/>
          <p:cNvSpPr>
            <a:spLocks noGrp="1"/>
          </p:cNvSpPr>
          <p:nvPr/>
        </p:nvSpPr>
        <p:spPr>
          <a:xfrm>
            <a:off x="666750" y="1762125"/>
            <a:ext cx="3381375" cy="3124200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9050">
            <a:solidFill>
              <a:srgbClr val="006F73"/>
            </a:solidFill>
            <a:prstDash val="solid"/>
          </a:ln>
        </p:spPr>
      </p:sp>
      <p:sp>
        <p:nvSpPr>
          <p:cNvPr id="6" name="Rectangle 5"/>
          <p:cNvSpPr>
            <a:spLocks noGrp="1"/>
          </p:cNvSpPr>
          <p:nvPr/>
        </p:nvSpPr>
        <p:spPr>
          <a:xfrm>
            <a:off x="904875" y="2000250"/>
            <a:ext cx="29051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006F73"/>
                </a:solidFill>
              </a:defRPr>
            </a:pPr>
            <a:r>
              <a:rPr sz="2100" b="1" i="0">
                <a:solidFill>
                  <a:srgbClr val="006F73"/>
                </a:solidFill>
              </a:rPr>
              <a:t>NEGATIVE</a:t>
            </a:r>
            <a:endParaRPr sz="2100" b="1" i="0">
              <a:solidFill>
                <a:srgbClr val="006F73"/>
              </a:solidFill>
            </a:endParaRPr>
          </a:p>
        </p:txBody>
      </p:sp>
      <p:sp>
        <p:nvSpPr>
          <p:cNvPr id="7" name="Oval 6"/>
          <p:cNvSpPr>
            <a:spLocks noGrp="1"/>
          </p:cNvSpPr>
          <p:nvPr/>
        </p:nvSpPr>
        <p:spPr>
          <a:xfrm>
            <a:off x="1828800" y="2524125"/>
            <a:ext cx="1047750" cy="1047750"/>
          </a:xfrm>
          <a:prstGeom prst="ellipse">
            <a:avLst/>
          </a:prstGeom>
          <a:solidFill>
            <a:srgbClr val="006F73"/>
          </a:solidFill>
          <a:ln w="9525">
            <a:solidFill>
              <a:srgbClr val="006F73"/>
            </a:solidFill>
            <a:prstDash val="solid"/>
          </a:ln>
        </p:spPr>
        <p:txBody>
          <a:bodyPr/>
          <a:lstStyle/>
          <a:p>
            <a:pPr algn="ctr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←</a:t>
            </a:r>
            <a:endParaRPr sz="4050" b="1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904875" y="3771900"/>
            <a:ext cx="29051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75" b="1" i="0">
                <a:solidFill>
                  <a:srgbClr val="0B245A"/>
                </a:solidFill>
              </a:defRPr>
            </a:pPr>
            <a:r>
              <a:rPr sz="1575" b="1" i="0">
                <a:solidFill>
                  <a:srgbClr val="0B245A"/>
                </a:solidFill>
              </a:rPr>
              <a:t>ASPIRATION / HOLD</a:t>
            </a:r>
            <a:endParaRPr sz="1575" b="1" i="0">
              <a:solidFill>
                <a:srgbClr val="0B245A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971550" y="4229100"/>
            <a:ext cx="27717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0" i="0">
                <a:solidFill>
                  <a:srgbClr val="243447"/>
                </a:solidFill>
              </a:defRPr>
            </a:pPr>
            <a:r>
              <a:rPr sz="1425" b="0" i="0">
                <a:solidFill>
                  <a:srgbClr val="243447"/>
                </a:solidFill>
              </a:rPr>
              <a:t>Controlled inward flow</a:t>
            </a:r>
            <a:endParaRPr sz="1425" b="0" i="0">
              <a:solidFill>
                <a:srgbClr val="243447"/>
              </a:solidFill>
            </a:endParaRPr>
          </a:p>
        </p:txBody>
      </p:sp>
      <p:sp>
        <p:nvSpPr>
          <p:cNvPr id="10" name="Rounded Rectangle 9"/>
          <p:cNvSpPr>
            <a:spLocks noGrp="1"/>
          </p:cNvSpPr>
          <p:nvPr/>
        </p:nvSpPr>
        <p:spPr>
          <a:xfrm>
            <a:off x="4524375" y="1762125"/>
            <a:ext cx="3381375" cy="3124200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9050">
            <a:solidFill>
              <a:srgbClr val="C4952F"/>
            </a:solidFill>
            <a:prstDash val="solid"/>
          </a:ln>
        </p:spPr>
      </p:sp>
      <p:sp>
        <p:nvSpPr>
          <p:cNvPr id="11" name="Rectangle 10"/>
          <p:cNvSpPr>
            <a:spLocks noGrp="1"/>
          </p:cNvSpPr>
          <p:nvPr/>
        </p:nvSpPr>
        <p:spPr>
          <a:xfrm>
            <a:off x="4762500" y="2000250"/>
            <a:ext cx="29051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C4952F"/>
                </a:solidFill>
              </a:defRPr>
            </a:pPr>
            <a:r>
              <a:rPr sz="2100" b="1" i="0">
                <a:solidFill>
                  <a:srgbClr val="C4952F"/>
                </a:solidFill>
              </a:rPr>
              <a:t>NEUTRAL</a:t>
            </a:r>
            <a:endParaRPr sz="2100" b="1" i="0">
              <a:solidFill>
                <a:srgbClr val="C4952F"/>
              </a:solidFill>
            </a:endParaRPr>
          </a:p>
        </p:txBody>
      </p:sp>
      <p:sp>
        <p:nvSpPr>
          <p:cNvPr id="12" name="Oval 11"/>
          <p:cNvSpPr>
            <a:spLocks noGrp="1"/>
          </p:cNvSpPr>
          <p:nvPr/>
        </p:nvSpPr>
        <p:spPr>
          <a:xfrm>
            <a:off x="5686425" y="2524125"/>
            <a:ext cx="1047750" cy="1047750"/>
          </a:xfrm>
          <a:prstGeom prst="ellipse">
            <a:avLst/>
          </a:prstGeom>
          <a:solidFill>
            <a:srgbClr val="C4952F"/>
          </a:solidFill>
          <a:ln w="9525">
            <a:solidFill>
              <a:srgbClr val="C4952F"/>
            </a:solidFill>
            <a:prstDash val="solid"/>
          </a:ln>
        </p:spPr>
        <p:txBody>
          <a:bodyPr/>
          <a:lstStyle/>
          <a:p>
            <a:pPr algn="ctr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•</a:t>
            </a:r>
            <a:endParaRPr sz="4050" b="1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4762500" y="3771900"/>
            <a:ext cx="29051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75" b="1" i="0">
                <a:solidFill>
                  <a:srgbClr val="0B245A"/>
                </a:solidFill>
              </a:defRPr>
            </a:pPr>
            <a:r>
              <a:rPr sz="1575" b="1" i="0">
                <a:solidFill>
                  <a:srgbClr val="0B245A"/>
                </a:solidFill>
              </a:rPr>
              <a:t>NO INTENDED FLOW</a:t>
            </a:r>
            <a:endParaRPr sz="1575" b="1" i="0">
              <a:solidFill>
                <a:srgbClr val="0B245A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4829175" y="4229100"/>
            <a:ext cx="27717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0" i="0">
                <a:solidFill>
                  <a:srgbClr val="243447"/>
                </a:solidFill>
              </a:defRPr>
            </a:pPr>
            <a:r>
              <a:rPr sz="1425" b="0" i="0">
                <a:solidFill>
                  <a:srgbClr val="243447"/>
                </a:solidFill>
              </a:rPr>
              <a:t>No spontaneous drift</a:t>
            </a:r>
            <a:endParaRPr sz="1425" b="0" i="0">
              <a:solidFill>
                <a:srgbClr val="243447"/>
              </a:solidFill>
            </a:endParaRPr>
          </a:p>
        </p:txBody>
      </p:sp>
      <p:sp>
        <p:nvSpPr>
          <p:cNvPr id="15" name="Rounded Rectangle 14"/>
          <p:cNvSpPr>
            <a:spLocks noGrp="1"/>
          </p:cNvSpPr>
          <p:nvPr/>
        </p:nvSpPr>
        <p:spPr>
          <a:xfrm>
            <a:off x="8382000" y="1762125"/>
            <a:ext cx="3381375" cy="3124200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9050">
            <a:solidFill>
              <a:srgbClr val="0B245A"/>
            </a:solidFill>
            <a:prstDash val="solid"/>
          </a:ln>
        </p:spPr>
      </p:sp>
      <p:sp>
        <p:nvSpPr>
          <p:cNvPr id="16" name="Rectangle 15"/>
          <p:cNvSpPr>
            <a:spLocks noGrp="1"/>
          </p:cNvSpPr>
          <p:nvPr/>
        </p:nvSpPr>
        <p:spPr>
          <a:xfrm>
            <a:off x="8620125" y="2000250"/>
            <a:ext cx="29051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0B245A"/>
                </a:solidFill>
              </a:defRPr>
            </a:pPr>
            <a:r>
              <a:rPr sz="2100" b="1" i="0">
                <a:solidFill>
                  <a:srgbClr val="0B245A"/>
                </a:solidFill>
              </a:rPr>
              <a:t>POSITIVE</a:t>
            </a:r>
            <a:endParaRPr sz="2100" b="1" i="0">
              <a:solidFill>
                <a:srgbClr val="0B245A"/>
              </a:solidFill>
            </a:endParaRPr>
          </a:p>
        </p:txBody>
      </p:sp>
      <p:sp>
        <p:nvSpPr>
          <p:cNvPr id="17" name="Oval 16"/>
          <p:cNvSpPr>
            <a:spLocks noGrp="1"/>
          </p:cNvSpPr>
          <p:nvPr/>
        </p:nvSpPr>
        <p:spPr>
          <a:xfrm>
            <a:off x="9544050" y="2524125"/>
            <a:ext cx="1047750" cy="1047750"/>
          </a:xfrm>
          <a:prstGeom prst="ellipse">
            <a:avLst/>
          </a:prstGeom>
          <a:solidFill>
            <a:srgbClr val="0B245A"/>
          </a:solidFill>
          <a:ln w="9525">
            <a:solidFill>
              <a:srgbClr val="0B245A"/>
            </a:solidFill>
            <a:prstDash val="solid"/>
          </a:ln>
        </p:spPr>
        <p:txBody>
          <a:bodyPr/>
          <a:lstStyle/>
          <a:p>
            <a:pPr algn="ctr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→</a:t>
            </a:r>
            <a:endParaRPr sz="4050" b="1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8620125" y="3771900"/>
            <a:ext cx="29051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75" b="1" i="0">
                <a:solidFill>
                  <a:srgbClr val="0B245A"/>
                </a:solidFill>
              </a:defRPr>
            </a:pPr>
            <a:r>
              <a:rPr sz="1575" b="1" i="0">
                <a:solidFill>
                  <a:srgbClr val="0B245A"/>
                </a:solidFill>
              </a:rPr>
              <a:t>EXPULSION</a:t>
            </a:r>
            <a:endParaRPr sz="1575" b="1" i="0">
              <a:solidFill>
                <a:srgbClr val="0B245A"/>
              </a:solidFill>
            </a:endParaRPr>
          </a:p>
        </p:txBody>
      </p:sp>
      <p:sp>
        <p:nvSpPr>
          <p:cNvPr id="19" name="Rectangle 18"/>
          <p:cNvSpPr>
            <a:spLocks noGrp="1"/>
          </p:cNvSpPr>
          <p:nvPr/>
        </p:nvSpPr>
        <p:spPr>
          <a:xfrm>
            <a:off x="8686800" y="4229100"/>
            <a:ext cx="27717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0" i="0">
                <a:solidFill>
                  <a:srgbClr val="243447"/>
                </a:solidFill>
              </a:defRPr>
            </a:pPr>
            <a:r>
              <a:rPr sz="1425" b="0" i="0">
                <a:solidFill>
                  <a:srgbClr val="243447"/>
                </a:solidFill>
              </a:rPr>
              <a:t>Controlled outward flow</a:t>
            </a:r>
            <a:endParaRPr sz="1425" b="0" i="0">
              <a:solidFill>
                <a:srgbClr val="243447"/>
              </a:solidFill>
            </a:endParaRPr>
          </a:p>
        </p:txBody>
      </p:sp>
      <p:sp>
        <p:nvSpPr>
          <p:cNvPr id="20" name="Rounded Rectangle 19"/>
          <p:cNvSpPr>
            <a:spLocks noGrp="1"/>
          </p:cNvSpPr>
          <p:nvPr/>
        </p:nvSpPr>
        <p:spPr>
          <a:xfrm>
            <a:off x="1019175" y="5191125"/>
            <a:ext cx="10172700" cy="828675"/>
          </a:xfrm>
          <a:prstGeom prst="roundRect">
            <a:avLst>
              <a:gd name="adj" fmla="val 20690"/>
            </a:avLst>
          </a:prstGeom>
          <a:solidFill>
            <a:srgbClr val="0B245A"/>
          </a:solidFill>
          <a:ln w="0">
            <a:solidFill>
              <a:srgbClr val="0B245A"/>
            </a:solidFill>
            <a:prstDash val="solid"/>
          </a:ln>
        </p:spPr>
      </p:sp>
      <p:sp>
        <p:nvSpPr>
          <p:cNvPr id="21" name="Rectangle 20"/>
          <p:cNvSpPr>
            <a:spLocks noGrp="1"/>
          </p:cNvSpPr>
          <p:nvPr/>
        </p:nvSpPr>
        <p:spPr>
          <a:xfrm>
            <a:off x="1333500" y="5362575"/>
            <a:ext cx="952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Leaks, bubbles or blockage make pressure delayed or non-linear.</a:t>
            </a:r>
            <a:endParaRPr sz="1650" b="1" i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/>
        </p:nvSpPr>
        <p:spPr>
          <a:xfrm>
            <a:off x="1390650" y="5715000"/>
            <a:ext cx="94107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 i="0">
                <a:solidFill>
                  <a:srgbClr val="F7EED8"/>
                </a:solidFill>
              </a:defRPr>
            </a:pPr>
            <a:r>
              <a:rPr sz="1275" b="0" i="0">
                <a:solidFill>
                  <a:srgbClr val="F7EED8"/>
                </a:solidFill>
              </a:rPr>
              <a:t>Use the manufacturer instructions, validated local SOP and supervised training—never a universal memorised setting.</a:t>
            </a:r>
            <a:endParaRPr sz="1275" b="0" i="0">
              <a:solidFill>
                <a:srgbClr val="F7EED8"/>
              </a:solidFill>
            </a:endParaRPr>
          </a:p>
        </p:txBody>
      </p:sp>
      <p:sp>
        <p:nvSpPr>
          <p:cNvPr id="23" name="Rectangle 22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24" name="Rectangle 23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25" name="Rectangle 24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08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" name="Rectangle 29"/>
          <p:cNvSpPr>
            <a:spLocks noGrp="1"/>
          </p:cNvSpPr>
          <p:nvPr/>
        </p:nvSpPr>
        <p:spPr>
          <a:xfrm>
            <a:off x="552450" y="352425"/>
            <a:ext cx="1000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525" b="1" i="0">
                <a:solidFill>
                  <a:srgbClr val="0B245A"/>
                </a:solidFill>
              </a:defRPr>
            </a:pPr>
            <a:r>
              <a:rPr sz="3525" b="1" i="0">
                <a:solidFill>
                  <a:srgbClr val="0B245A"/>
                </a:solidFill>
              </a:rPr>
              <a:t>Microenvironment instability blocks release</a:t>
            </a:r>
            <a:endParaRPr sz="3525" b="1" i="0">
              <a:solidFill>
                <a:srgbClr val="0B245A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571500" y="933450"/>
            <a:ext cx="9763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 i="1">
                <a:solidFill>
                  <a:srgbClr val="006F73"/>
                </a:solidFill>
              </a:defRPr>
            </a:pPr>
            <a:r>
              <a:rPr sz="1500" b="0" i="1">
                <a:solidFill>
                  <a:srgbClr val="006F73"/>
                </a:solidFill>
              </a:rPr>
              <a:t>Setup must protect reproductive material during the handling interval</a:t>
            </a:r>
            <a:endParaRPr sz="1500" b="0" i="1">
              <a:solidFill>
                <a:srgbClr val="006F73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571500" y="1323975"/>
            <a:ext cx="11049000" cy="28575"/>
          </a:xfrm>
          <a:prstGeom prst="rect">
            <a:avLst/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4" name="Rectangle 3"/>
          <p:cNvSpPr>
            <a:spLocks noGrp="1"/>
          </p:cNvSpPr>
          <p:nvPr/>
        </p:nvSpPr>
        <p:spPr>
          <a:xfrm>
            <a:off x="11049000" y="36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800" b="1" i="0">
                <a:solidFill>
                  <a:srgbClr val="C4952F"/>
                </a:solidFill>
              </a:defRPr>
            </a:pPr>
            <a:r>
              <a:rPr sz="1800" b="1" i="0">
                <a:solidFill>
                  <a:srgbClr val="C4952F"/>
                </a:solidFill>
              </a:rPr>
              <a:t>09</a:t>
            </a:r>
            <a:endParaRPr sz="1800" b="1" i="0">
              <a:solidFill>
                <a:srgbClr val="C4952F"/>
              </a:solidFill>
            </a:endParaRPr>
          </a:p>
        </p:txBody>
      </p:sp>
      <p:sp>
        <p:nvSpPr>
          <p:cNvPr id="5" name="Rounded Rectangle 4"/>
          <p:cNvSpPr>
            <a:spLocks noGrp="1"/>
          </p:cNvSpPr>
          <p:nvPr/>
        </p:nvSpPr>
        <p:spPr>
          <a:xfrm>
            <a:off x="628650" y="1666875"/>
            <a:ext cx="10953750" cy="781050"/>
          </a:xfrm>
          <a:prstGeom prst="roundRect">
            <a:avLst>
              <a:gd name="adj" fmla="val 18293"/>
            </a:avLst>
          </a:prstGeom>
          <a:solidFill>
            <a:srgbClr val="F5F8FA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6" name="Rounded Rectangle 5"/>
          <p:cNvSpPr>
            <a:spLocks noGrp="1"/>
          </p:cNvSpPr>
          <p:nvPr/>
        </p:nvSpPr>
        <p:spPr>
          <a:xfrm>
            <a:off x="628650" y="1666875"/>
            <a:ext cx="2381250" cy="781050"/>
          </a:xfrm>
          <a:prstGeom prst="roundRect">
            <a:avLst>
              <a:gd name="adj" fmla="val 18293"/>
            </a:avLst>
          </a:prstGeom>
          <a:solidFill>
            <a:srgbClr val="A72B3B"/>
          </a:solidFill>
          <a:ln w="0">
            <a:solidFill>
              <a:srgbClr val="A72B3B"/>
            </a:solidFill>
            <a:prstDash val="solid"/>
          </a:ln>
        </p:spPr>
      </p:sp>
      <p:sp>
        <p:nvSpPr>
          <p:cNvPr id="7" name="Rectangle 6"/>
          <p:cNvSpPr>
            <a:spLocks noGrp="1"/>
          </p:cNvSpPr>
          <p:nvPr/>
        </p:nvSpPr>
        <p:spPr>
          <a:xfrm>
            <a:off x="781050" y="1895475"/>
            <a:ext cx="2095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TEMPERATURE</a:t>
            </a:r>
            <a:endParaRPr sz="1650" b="1" i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3295650" y="1781175"/>
            <a:ext cx="3857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Risk: heat loss at the dish and working surface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7410450" y="1781175"/>
            <a:ext cx="38671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 i="0">
                <a:solidFill>
                  <a:srgbClr val="A72B3B"/>
                </a:solidFill>
              </a:defRPr>
            </a:pPr>
            <a:r>
              <a:rPr sz="1350" b="1" i="0">
                <a:solidFill>
                  <a:srgbClr val="A72B3B"/>
                </a:solidFill>
              </a:rPr>
              <a:t>Control: verify the heated stage with a calibrated method</a:t>
            </a:r>
            <a:endParaRPr sz="1350" b="1" i="0">
              <a:solidFill>
                <a:srgbClr val="A72B3B"/>
              </a:solidFill>
            </a:endParaRPr>
          </a:p>
        </p:txBody>
      </p:sp>
      <p:sp>
        <p:nvSpPr>
          <p:cNvPr id="10" name="Rounded Rectangle 9"/>
          <p:cNvSpPr>
            <a:spLocks noGrp="1"/>
          </p:cNvSpPr>
          <p:nvPr/>
        </p:nvSpPr>
        <p:spPr>
          <a:xfrm>
            <a:off x="628650" y="2667000"/>
            <a:ext cx="10953750" cy="781050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11" name="Rounded Rectangle 10"/>
          <p:cNvSpPr>
            <a:spLocks noGrp="1"/>
          </p:cNvSpPr>
          <p:nvPr/>
        </p:nvSpPr>
        <p:spPr>
          <a:xfrm>
            <a:off x="628650" y="2667000"/>
            <a:ext cx="2381250" cy="781050"/>
          </a:xfrm>
          <a:prstGeom prst="roundRect">
            <a:avLst>
              <a:gd name="adj" fmla="val 18293"/>
            </a:avLst>
          </a:prstGeom>
          <a:solidFill>
            <a:srgbClr val="006F73"/>
          </a:solidFill>
          <a:ln w="0">
            <a:solidFill>
              <a:srgbClr val="006F73"/>
            </a:solidFill>
            <a:prstDash val="solid"/>
          </a:ln>
        </p:spPr>
      </p:sp>
      <p:sp>
        <p:nvSpPr>
          <p:cNvPr id="12" name="Rectangle 11"/>
          <p:cNvSpPr>
            <a:spLocks noGrp="1"/>
          </p:cNvSpPr>
          <p:nvPr/>
        </p:nvSpPr>
        <p:spPr>
          <a:xfrm>
            <a:off x="781050" y="2895600"/>
            <a:ext cx="2095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pH &amp; EXPOSURE</a:t>
            </a:r>
            <a:endParaRPr sz="1650" b="1" i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3295650" y="2781300"/>
            <a:ext cx="3857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Risk: prolonged handling or unsuitable buffering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7410450" y="2781300"/>
            <a:ext cx="38671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 i="0">
                <a:solidFill>
                  <a:srgbClr val="006F73"/>
                </a:solidFill>
              </a:defRPr>
            </a:pPr>
            <a:r>
              <a:rPr sz="1350" b="1" i="0">
                <a:solidFill>
                  <a:srgbClr val="006F73"/>
                </a:solidFill>
              </a:rPr>
              <a:t>Control: validated media, timing and local gas/air workflow</a:t>
            </a:r>
            <a:endParaRPr sz="1350" b="1" i="0">
              <a:solidFill>
                <a:srgbClr val="006F73"/>
              </a:solidFill>
            </a:endParaRPr>
          </a:p>
        </p:txBody>
      </p:sp>
      <p:sp>
        <p:nvSpPr>
          <p:cNvPr id="15" name="Rounded Rectangle 14"/>
          <p:cNvSpPr>
            <a:spLocks noGrp="1"/>
          </p:cNvSpPr>
          <p:nvPr/>
        </p:nvSpPr>
        <p:spPr>
          <a:xfrm>
            <a:off x="628650" y="3667125"/>
            <a:ext cx="10953750" cy="781050"/>
          </a:xfrm>
          <a:prstGeom prst="roundRect">
            <a:avLst>
              <a:gd name="adj" fmla="val 18293"/>
            </a:avLst>
          </a:prstGeom>
          <a:solidFill>
            <a:srgbClr val="F5F8FA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16" name="Rounded Rectangle 15"/>
          <p:cNvSpPr>
            <a:spLocks noGrp="1"/>
          </p:cNvSpPr>
          <p:nvPr/>
        </p:nvSpPr>
        <p:spPr>
          <a:xfrm>
            <a:off x="628650" y="3667125"/>
            <a:ext cx="2381250" cy="781050"/>
          </a:xfrm>
          <a:prstGeom prst="roundRect">
            <a:avLst>
              <a:gd name="adj" fmla="val 18293"/>
            </a:avLst>
          </a:prstGeom>
          <a:solidFill>
            <a:srgbClr val="C4952F"/>
          </a:solidFill>
          <a:ln w="0">
            <a:solidFill>
              <a:srgbClr val="C4952F"/>
            </a:solidFill>
            <a:prstDash val="solid"/>
          </a:ln>
        </p:spPr>
      </p:sp>
      <p:sp>
        <p:nvSpPr>
          <p:cNvPr id="17" name="Rectangle 16"/>
          <p:cNvSpPr>
            <a:spLocks noGrp="1"/>
          </p:cNvSpPr>
          <p:nvPr/>
        </p:nvSpPr>
        <p:spPr>
          <a:xfrm>
            <a:off x="781050" y="3895725"/>
            <a:ext cx="2095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LIGHT</a:t>
            </a:r>
            <a:endParaRPr sz="1650" b="1" i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3295650" y="3781425"/>
            <a:ext cx="3857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Risk: unnecessary optical exposure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19" name="Rectangle 18"/>
          <p:cNvSpPr>
            <a:spLocks noGrp="1"/>
          </p:cNvSpPr>
          <p:nvPr/>
        </p:nvSpPr>
        <p:spPr>
          <a:xfrm>
            <a:off x="7410450" y="3781425"/>
            <a:ext cx="38671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 i="0">
                <a:solidFill>
                  <a:srgbClr val="C4952F"/>
                </a:solidFill>
              </a:defRPr>
            </a:pPr>
            <a:r>
              <a:rPr sz="1350" b="1" i="0">
                <a:solidFill>
                  <a:srgbClr val="C4952F"/>
                </a:solidFill>
              </a:rPr>
              <a:t>Control: adequate visibility with minimal exposure</a:t>
            </a:r>
            <a:endParaRPr sz="1350" b="1" i="0">
              <a:solidFill>
                <a:srgbClr val="C4952F"/>
              </a:solidFill>
            </a:endParaRPr>
          </a:p>
        </p:txBody>
      </p:sp>
      <p:sp>
        <p:nvSpPr>
          <p:cNvPr id="20" name="Rounded Rectangle 19"/>
          <p:cNvSpPr>
            <a:spLocks noGrp="1"/>
          </p:cNvSpPr>
          <p:nvPr/>
        </p:nvSpPr>
        <p:spPr>
          <a:xfrm>
            <a:off x="628650" y="4667250"/>
            <a:ext cx="10953750" cy="781050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9525">
            <a:solidFill>
              <a:srgbClr val="CAD7E0"/>
            </a:solidFill>
            <a:prstDash val="solid"/>
          </a:ln>
        </p:spPr>
      </p:sp>
      <p:sp>
        <p:nvSpPr>
          <p:cNvPr id="21" name="Rounded Rectangle 20"/>
          <p:cNvSpPr>
            <a:spLocks noGrp="1"/>
          </p:cNvSpPr>
          <p:nvPr/>
        </p:nvSpPr>
        <p:spPr>
          <a:xfrm>
            <a:off x="628650" y="4667250"/>
            <a:ext cx="2381250" cy="781050"/>
          </a:xfrm>
          <a:prstGeom prst="roundRect">
            <a:avLst>
              <a:gd name="adj" fmla="val 18293"/>
            </a:avLst>
          </a:prstGeom>
          <a:solidFill>
            <a:srgbClr val="0B245A"/>
          </a:solidFill>
          <a:ln w="0">
            <a:solidFill>
              <a:srgbClr val="0B245A"/>
            </a:solidFill>
            <a:prstDash val="solid"/>
          </a:ln>
        </p:spPr>
      </p:sp>
      <p:sp>
        <p:nvSpPr>
          <p:cNvPr id="22" name="Rectangle 21"/>
          <p:cNvSpPr>
            <a:spLocks noGrp="1"/>
          </p:cNvSpPr>
          <p:nvPr/>
        </p:nvSpPr>
        <p:spPr>
          <a:xfrm>
            <a:off x="781050" y="4797425"/>
            <a:ext cx="2095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VIBRATION &amp; CLEANLINESS</a:t>
            </a:r>
            <a:endParaRPr sz="1650" b="1" i="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>
            <a:spLocks noGrp="1"/>
          </p:cNvSpPr>
          <p:nvPr/>
        </p:nvSpPr>
        <p:spPr>
          <a:xfrm>
            <a:off x="3295650" y="4781550"/>
            <a:ext cx="3857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 i="0">
                <a:solidFill>
                  <a:srgbClr val="243447"/>
                </a:solidFill>
              </a:defRPr>
            </a:pPr>
            <a:r>
              <a:rPr sz="1350" b="0" i="0">
                <a:solidFill>
                  <a:srgbClr val="243447"/>
                </a:solidFill>
              </a:rPr>
              <a:t>Risk: tip drift, mechanical shock or contamination</a:t>
            </a:r>
            <a:endParaRPr sz="1350" b="0" i="0">
              <a:solidFill>
                <a:srgbClr val="243447"/>
              </a:solidFill>
            </a:endParaRPr>
          </a:p>
        </p:txBody>
      </p:sp>
      <p:sp>
        <p:nvSpPr>
          <p:cNvPr id="24" name="Rectangle 23"/>
          <p:cNvSpPr>
            <a:spLocks noGrp="1"/>
          </p:cNvSpPr>
          <p:nvPr/>
        </p:nvSpPr>
        <p:spPr>
          <a:xfrm>
            <a:off x="7410450" y="4781550"/>
            <a:ext cx="38671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 i="0">
                <a:solidFill>
                  <a:srgbClr val="0B245A"/>
                </a:solidFill>
              </a:defRPr>
            </a:pPr>
            <a:r>
              <a:rPr sz="1350" b="1" i="0">
                <a:solidFill>
                  <a:srgbClr val="0B245A"/>
                </a:solidFill>
              </a:rPr>
              <a:t>Control: stable support, clean surfaces and controlled access</a:t>
            </a:r>
            <a:endParaRPr sz="1350" b="1" i="0">
              <a:solidFill>
                <a:srgbClr val="0B245A"/>
              </a:solidFill>
            </a:endParaRPr>
          </a:p>
        </p:txBody>
      </p:sp>
      <p:sp>
        <p:nvSpPr>
          <p:cNvPr id="25" name="Rounded Rectangle 24"/>
          <p:cNvSpPr>
            <a:spLocks noGrp="1"/>
          </p:cNvSpPr>
          <p:nvPr/>
        </p:nvSpPr>
        <p:spPr>
          <a:xfrm>
            <a:off x="1143000" y="5743575"/>
            <a:ext cx="9906000" cy="457200"/>
          </a:xfrm>
          <a:prstGeom prst="roundRect">
            <a:avLst>
              <a:gd name="adj" fmla="val 25000"/>
            </a:avLst>
          </a:prstGeom>
          <a:solidFill>
            <a:srgbClr val="F7EED8"/>
          </a:solidFill>
          <a:ln w="9525">
            <a:solidFill>
              <a:srgbClr val="C4952F"/>
            </a:solidFill>
            <a:prstDash val="solid"/>
          </a:ln>
        </p:spPr>
      </p:sp>
      <p:sp>
        <p:nvSpPr>
          <p:cNvPr id="26" name="Rectangle 25"/>
          <p:cNvSpPr>
            <a:spLocks noGrp="1"/>
          </p:cNvSpPr>
          <p:nvPr/>
        </p:nvSpPr>
        <p:spPr>
          <a:xfrm>
            <a:off x="1381125" y="5857875"/>
            <a:ext cx="942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 i="0">
                <a:solidFill>
                  <a:srgbClr val="0B245A"/>
                </a:solidFill>
              </a:defRPr>
            </a:pPr>
            <a:r>
              <a:rPr sz="1350" b="1" i="0">
                <a:solidFill>
                  <a:srgbClr val="0B245A"/>
                </a:solidFill>
              </a:rPr>
              <a:t>Do not copy a numerical target from a teaching slide: use the validated range in the local SOP.</a:t>
            </a:r>
            <a:endParaRPr sz="1350" b="1" i="0">
              <a:solidFill>
                <a:srgbClr val="0B245A"/>
              </a:solidFill>
            </a:endParaRPr>
          </a:p>
        </p:txBody>
      </p:sp>
      <p:sp>
        <p:nvSpPr>
          <p:cNvPr id="27" name="Rectangle 26"/>
          <p:cNvSpPr>
            <a:spLocks noGrp="1"/>
          </p:cNvSpPr>
          <p:nvPr/>
        </p:nvSpPr>
        <p:spPr>
          <a:xfrm>
            <a:off x="514350" y="6477000"/>
            <a:ext cx="11163300" cy="9525"/>
          </a:xfrm>
          <a:prstGeom prst="rect">
            <a:avLst/>
          </a:prstGeom>
          <a:solidFill>
            <a:srgbClr val="CAD7E0"/>
          </a:solidFill>
          <a:ln w="0">
            <a:solidFill>
              <a:srgbClr val="CAD7E0"/>
            </a:solidFill>
            <a:prstDash val="solid"/>
          </a:ln>
        </p:spPr>
      </p:sp>
      <p:sp>
        <p:nvSpPr>
          <p:cNvPr id="28" name="Rectangle 27"/>
          <p:cNvSpPr>
            <a:spLocks noGrp="1"/>
          </p:cNvSpPr>
          <p:nvPr/>
        </p:nvSpPr>
        <p:spPr>
          <a:xfrm>
            <a:off x="533400" y="6543675"/>
            <a:ext cx="8572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INSIDE EMBRYO BY AURION  •  EMBRYOLOGY &amp; IVF LABORATORY SCIENCE</a:t>
            </a:r>
            <a:endParaRPr sz="975" b="1" i="0">
              <a:solidFill>
                <a:srgbClr val="5F6F7F"/>
              </a:solidFill>
            </a:endParaRPr>
          </a:p>
        </p:txBody>
      </p:sp>
      <p:sp>
        <p:nvSpPr>
          <p:cNvPr id="29" name="Rectangle 28"/>
          <p:cNvSpPr>
            <a:spLocks noGrp="1"/>
          </p:cNvSpPr>
          <p:nvPr/>
        </p:nvSpPr>
        <p:spPr>
          <a:xfrm>
            <a:off x="9525000" y="6543675"/>
            <a:ext cx="20955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 i="0">
                <a:solidFill>
                  <a:srgbClr val="5F6F7F"/>
                </a:solidFill>
              </a:defRPr>
            </a:pPr>
            <a:r>
              <a:rPr sz="975" b="1" i="0">
                <a:solidFill>
                  <a:srgbClr val="5F6F7F"/>
                </a:solidFill>
              </a:rPr>
              <a:t>MANOJ KUMAR K  •  09</a:t>
            </a:r>
            <a:endParaRPr sz="975" b="1" i="0">
              <a:solidFill>
                <a:srgbClr val="5F6F7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12206</Words>
  <Application>WPS Presentation</Application>
  <PresentationFormat>Converted Presentation</PresentationFormat>
  <Paragraphs>830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7" baseType="lpstr">
      <vt:lpstr>Arial</vt:lpstr>
      <vt:lpstr>SimSun</vt:lpstr>
      <vt:lpstr>Wingdings</vt:lpstr>
      <vt:lpstr>Calibri</vt:lpstr>
      <vt:lpstr>Microsoft YaHei</vt:lpstr>
      <vt:lpstr>Arial Unicode MS</vt:lpstr>
      <vt:lpstr>Calibri Light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Kumar karthikeyanManoj</cp:lastModifiedBy>
  <cp:revision>1</cp:revision>
  <dcterms:created xsi:type="dcterms:W3CDTF">2026-08-09T13:40:01Z</dcterms:created>
  <dcterms:modified xsi:type="dcterms:W3CDTF">2026-08-09T13:40:01Z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6E7D40650D304E3182D747025254DB7B_12</vt:lpwstr>
  </property>
</Properties>
</file>