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
  </p:notesMasterIdLst>
  <p:sldIdLst>
    <p:sldId id="256" r:id="rId3"/>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Lst>
  <p:sldSz cx="1219136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6"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showGuides="1">
      <p:cViewPr varScale="1">
        <p:scale>
          <a:sx n="124" d="100"/>
          <a:sy n="124" d="100"/>
        </p:scale>
        <p:origin x="-1512" y="-112"/>
      </p:cViewPr>
      <p:guideLst>
        <p:guide orient="horz" pos="2186"/>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txBody>
          <a:bodyPr/>
          <a:p/>
        </p:txBody>
      </p:sp>
      <p:sp>
        <p:nvSpPr>
          <p:cNvPr id="3" name="Notes Placeholder 2"/>
          <p:cNvSpPr>
            <a:spLocks noGrp="1"/>
          </p:cNvSpPr>
          <p:nvPr>
            <p:ph type="body" sz="quarter" idx="3"/>
          </p:nvPr>
        </p:nvSpPr>
        <p:spPr/>
        <p:txBody>
          <a:bodyPr/>
          <a:lstStyle/>
          <a:p>
            <a:r>
              <a:t>This opening slide introduces WHO semen examination guidance as a beginner-level topic within ART standards and guidelines. Explain that semen analysis is one of the first laboratory investigations used during male-factor fertility assessment. Emphasise that the presentation compares the 5th and 6th WHO manuals, but the aim is not memorisation of numbers alone. Learners should understand the workflow, the meaning of key parameters, and the limits of interpretation.</a:t>
            </a:r>
          </a:p>
        </p:txBody>
      </p:sp>
      <p:sp>
        <p:nvSpPr>
          <p:cNvPr id="4" name="Slide Number Placeholder 3"/>
          <p:cNvSpPr>
            <a:spLocks noGrp="1"/>
          </p:cNvSpPr>
          <p:nvPr>
            <p:ph type="sldNum" sz="quarter" idx="5"/>
          </p:nvPr>
        </p:nvSpPr>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txBody>
          <a:bodyPr/>
          <a:p/>
        </p:txBody>
      </p:sp>
      <p:sp>
        <p:nvSpPr>
          <p:cNvPr id="3" name="Notes Placeholder 2"/>
          <p:cNvSpPr>
            <a:spLocks noGrp="1"/>
          </p:cNvSpPr>
          <p:nvPr>
            <p:ph type="body" sz="quarter" idx="3"/>
          </p:nvPr>
        </p:nvSpPr>
        <p:spPr/>
        <p:txBody>
          <a:bodyPr/>
          <a:lstStyle/>
          <a:p>
            <a:r>
              <a:t>Use the microscope image to make the process concrete. Concentration and total number estimate how many sperm are present. Motility describes how they move, not whether they are alive. Vitality is especially useful when many sperm are immotile, because some immotile sperm may still be living. Morphology evaluates structural form using stained preparations. These are related observations, but each answers a different biological question.</a:t>
            </a:r>
          </a:p>
        </p:txBody>
      </p:sp>
      <p:sp>
        <p:nvSpPr>
          <p:cNvPr id="4" name="Slide Number Placeholder 3"/>
          <p:cNvSpPr>
            <a:spLocks noGrp="1"/>
          </p:cNvSpPr>
          <p:nvPr>
            <p:ph type="sldNum" sz="quarter" idx="5"/>
          </p:nvPr>
        </p:nvSpPr>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txBody>
          <a:bodyPr/>
          <a:p/>
        </p:txBody>
      </p:sp>
      <p:sp>
        <p:nvSpPr>
          <p:cNvPr id="3" name="Notes Placeholder 2"/>
          <p:cNvSpPr>
            <a:spLocks noGrp="1"/>
          </p:cNvSpPr>
          <p:nvPr>
            <p:ph type="body" sz="quarter" idx="3"/>
          </p:nvPr>
        </p:nvSpPr>
        <p:spPr/>
        <p:txBody>
          <a:bodyPr/>
          <a:lstStyle/>
          <a:p>
            <a:r>
              <a:t>Walk through the flowchart from left to right. The main teaching point is that semen analysis is a chain process. If the beginning of the chain is weak—for example incomplete collection or long transport delay—the later steps cannot completely correct it. This slide also helps learners distinguish input, process and outcome. Encourage them to think not only about what the final report says, but how the report was produced.</a:t>
            </a:r>
          </a:p>
        </p:txBody>
      </p:sp>
      <p:sp>
        <p:nvSpPr>
          <p:cNvPr id="4" name="Slide Number Placeholder 3"/>
          <p:cNvSpPr>
            <a:spLocks noGrp="1"/>
          </p:cNvSpPr>
          <p:nvPr>
            <p:ph type="sldNum" sz="quarter" idx="5"/>
          </p:nvPr>
        </p:nvSpPr>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txBody>
          <a:bodyPr/>
          <a:p/>
        </p:txBody>
      </p:sp>
      <p:sp>
        <p:nvSpPr>
          <p:cNvPr id="3" name="Notes Placeholder 2"/>
          <p:cNvSpPr>
            <a:spLocks noGrp="1"/>
          </p:cNvSpPr>
          <p:nvPr>
            <p:ph type="body" sz="quarter" idx="3"/>
          </p:nvPr>
        </p:nvSpPr>
        <p:spPr/>
        <p:txBody>
          <a:bodyPr/>
          <a:lstStyle/>
          <a:p>
            <a:r>
              <a:t>This table helps learners decode report headings. Stress the difference between concentration and total sperm number: concentration is per millilitre, whereas total number refers to the entire ejaculate. Likewise, progressive motility is a subset of total motility. By learning the unit together with the parameter name, beginners make fewer interpretation errors. The image of the counting chamber reinforces that these numbers come from a standardised counting method, not guesswork.</a:t>
            </a:r>
          </a:p>
        </p:txBody>
      </p:sp>
      <p:sp>
        <p:nvSpPr>
          <p:cNvPr id="4" name="Slide Number Placeholder 3"/>
          <p:cNvSpPr>
            <a:spLocks noGrp="1"/>
          </p:cNvSpPr>
          <p:nvPr>
            <p:ph type="sldNum" sz="quarter" idx="5"/>
          </p:nvPr>
        </p:nvSpPr>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txBody>
          <a:bodyPr/>
          <a:p/>
        </p:txBody>
      </p:sp>
      <p:sp>
        <p:nvSpPr>
          <p:cNvPr id="3" name="Notes Placeholder 2"/>
          <p:cNvSpPr>
            <a:spLocks noGrp="1"/>
          </p:cNvSpPr>
          <p:nvPr>
            <p:ph type="body" sz="quarter" idx="3"/>
          </p:nvPr>
        </p:nvSpPr>
        <p:spPr/>
        <p:txBody>
          <a:bodyPr/>
          <a:lstStyle/>
          <a:p>
            <a:r>
              <a:t>Use this slide to compare editions clearly without overwhelming the learner. The upper panels describe conceptual differences. The lower table shows selected semen values commonly discussed in teaching. Explain that the exact numbers are population-based reference points derived from fertile men. They help contextualise results, but fertility cannot be decided from a single threshold. This is one of the most important interpretive lessons in both editions.</a:t>
            </a:r>
          </a:p>
        </p:txBody>
      </p:sp>
      <p:sp>
        <p:nvSpPr>
          <p:cNvPr id="4" name="Slide Number Placeholder 3"/>
          <p:cNvSpPr>
            <a:spLocks noGrp="1"/>
          </p:cNvSpPr>
          <p:nvPr>
            <p:ph type="sldNum" sz="quarter" idx="5"/>
          </p:nvPr>
        </p:nvSpPr>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txBody>
          <a:bodyPr/>
          <a:p/>
        </p:txBody>
      </p:sp>
      <p:sp>
        <p:nvSpPr>
          <p:cNvPr id="3" name="Notes Placeholder 2"/>
          <p:cNvSpPr>
            <a:spLocks noGrp="1"/>
          </p:cNvSpPr>
          <p:nvPr>
            <p:ph type="body" sz="quarter" idx="3"/>
          </p:nvPr>
        </p:nvSpPr>
        <p:spPr/>
        <p:txBody>
          <a:bodyPr/>
          <a:lstStyle/>
          <a:p>
            <a:r>
              <a:t>Many beginners assume that one label summarises sperm quality, but this is incorrect. Motility describes movement, vitality describes whether immotile sperm are alive, and morphology describes structural form. Show the image and explain that a sample may contain a mixture of typical and atypical forms. The purpose of classification is to describe observed features consistently, not to make simplistic all-or-none judgments about fertility.</a:t>
            </a:r>
          </a:p>
        </p:txBody>
      </p:sp>
      <p:sp>
        <p:nvSpPr>
          <p:cNvPr id="4" name="Slide Number Placeholder 3"/>
          <p:cNvSpPr>
            <a:spLocks noGrp="1"/>
          </p:cNvSpPr>
          <p:nvPr>
            <p:ph type="sldNum" sz="quarter" idx="5"/>
          </p:nvPr>
        </p:nvSpPr>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txBody>
          <a:bodyPr/>
          <a:p/>
        </p:txBody>
      </p:sp>
      <p:sp>
        <p:nvSpPr>
          <p:cNvPr id="3" name="Notes Placeholder 2"/>
          <p:cNvSpPr>
            <a:spLocks noGrp="1"/>
          </p:cNvSpPr>
          <p:nvPr>
            <p:ph type="body" sz="quarter" idx="3"/>
          </p:nvPr>
        </p:nvSpPr>
        <p:spPr/>
        <p:txBody>
          <a:bodyPr/>
          <a:lstStyle/>
          <a:p>
            <a:r>
              <a:t>This second mind map reinforces a crucial interpretive concept. Semen results are influenced by pre-analytical factors, biological variation and the quality of laboratory technique. Explain that a man may show temporary changes after fever or illness, and that an incomplete sample can falsely lower total sperm number. This is why WHO guidance and fertility care both recommend interpreting laboratory data within a broader clinical frame rather than in isolation.</a:t>
            </a:r>
          </a:p>
        </p:txBody>
      </p:sp>
      <p:sp>
        <p:nvSpPr>
          <p:cNvPr id="4" name="Slide Number Placeholder 3"/>
          <p:cNvSpPr>
            <a:spLocks noGrp="1"/>
          </p:cNvSpPr>
          <p:nvPr>
            <p:ph type="sldNum" sz="quarter" idx="5"/>
          </p:nvPr>
        </p:nvSpPr>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txBody>
          <a:bodyPr/>
          <a:p/>
        </p:txBody>
      </p:sp>
      <p:sp>
        <p:nvSpPr>
          <p:cNvPr id="3" name="Notes Placeholder 2"/>
          <p:cNvSpPr>
            <a:spLocks noGrp="1"/>
          </p:cNvSpPr>
          <p:nvPr>
            <p:ph type="body" sz="quarter" idx="3"/>
          </p:nvPr>
        </p:nvSpPr>
        <p:spPr/>
        <p:txBody>
          <a:bodyPr/>
          <a:lstStyle/>
          <a:p>
            <a:r>
              <a:t>This is an excellent discussion slide. Pause after each myth and ask the class what they think before revealing the correction. Emphasise the theme of careful interpretation. Learners often overvalue single numbers or assume that normal morphology or motility guarantees reproductive success. Correct this by reminding them that semen analysis contributes important evidence, but fertility and ART outcomes are multifactorial and probabilistic rather than certain.</a:t>
            </a:r>
          </a:p>
        </p:txBody>
      </p:sp>
      <p:sp>
        <p:nvSpPr>
          <p:cNvPr id="4" name="Slide Number Placeholder 3"/>
          <p:cNvSpPr>
            <a:spLocks noGrp="1"/>
          </p:cNvSpPr>
          <p:nvPr>
            <p:ph type="sldNum" sz="quarter" idx="5"/>
          </p:nvPr>
        </p:nvSpPr>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txBody>
          <a:bodyPr/>
          <a:p/>
        </p:txBody>
      </p:sp>
      <p:sp>
        <p:nvSpPr>
          <p:cNvPr id="3" name="Notes Placeholder 2"/>
          <p:cNvSpPr>
            <a:spLocks noGrp="1"/>
          </p:cNvSpPr>
          <p:nvPr>
            <p:ph type="body" sz="quarter" idx="3"/>
          </p:nvPr>
        </p:nvSpPr>
        <p:spPr/>
        <p:txBody>
          <a:bodyPr/>
          <a:lstStyle/>
          <a:p>
            <a:r>
              <a:t>This slide connects laboratory science to real clinical practice. Explain that a semen report may lead to repeat testing, targeted male-factor evaluation, or discussion of the most suitable assisted-reproduction approach. However, management decisions are never based on semen parameters alone. Female factors, duration of infertility, age, and the goals of the couple all matter. This helps learners see why laboratory accuracy and communication are clinically important.</a:t>
            </a:r>
          </a:p>
        </p:txBody>
      </p:sp>
      <p:sp>
        <p:nvSpPr>
          <p:cNvPr id="4" name="Slide Number Placeholder 3"/>
          <p:cNvSpPr>
            <a:spLocks noGrp="1"/>
          </p:cNvSpPr>
          <p:nvPr>
            <p:ph type="sldNum" sz="quarter" idx="5"/>
          </p:nvPr>
        </p:nvSpPr>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txBody>
          <a:bodyPr/>
          <a:p/>
        </p:txBody>
      </p:sp>
      <p:sp>
        <p:nvSpPr>
          <p:cNvPr id="3" name="Notes Placeholder 2"/>
          <p:cNvSpPr>
            <a:spLocks noGrp="1"/>
          </p:cNvSpPr>
          <p:nvPr>
            <p:ph type="body" sz="quarter" idx="3"/>
          </p:nvPr>
        </p:nvSpPr>
        <p:spPr/>
        <p:txBody>
          <a:bodyPr/>
          <a:lstStyle/>
          <a:p>
            <a:r>
              <a:t>Use this slide as a recap and revision tool. The aim is reinforcement, not new information. You can invite learners to match each takeaway to an earlier slide—for example pre-analytical standardisation, key units, and the meaning of reference values. This helps move information from short-term memory into a clearer overall framework and prepares learners for the final knowledge check.</a:t>
            </a:r>
          </a:p>
        </p:txBody>
      </p:sp>
      <p:sp>
        <p:nvSpPr>
          <p:cNvPr id="4" name="Slide Number Placeholder 3"/>
          <p:cNvSpPr>
            <a:spLocks noGrp="1"/>
          </p:cNvSpPr>
          <p:nvPr>
            <p:ph type="sldNum" sz="quarter" idx="5"/>
          </p:nvPr>
        </p:nvSpPr>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txBody>
          <a:bodyPr/>
          <a:p/>
        </p:txBody>
      </p:sp>
      <p:sp>
        <p:nvSpPr>
          <p:cNvPr id="3" name="Notes Placeholder 2"/>
          <p:cNvSpPr>
            <a:spLocks noGrp="1"/>
          </p:cNvSpPr>
          <p:nvPr>
            <p:ph type="body" sz="quarter" idx="3"/>
          </p:nvPr>
        </p:nvSpPr>
        <p:spPr/>
        <p:txBody>
          <a:bodyPr/>
          <a:lstStyle/>
          <a:p>
            <a:r>
              <a:t>Suggested answers: 1) Vitality testing. 2) Volume. 3) False. A normal report does not prove fertility. 4) Basic, extended and advanced examination. 5) Acceptable answers include abstinence interval, collection time, completeness of collection, transport delay or sample identity. Use this slide interactively and encourage learners to explain why the answer is correct, not just state the word.</a:t>
            </a:r>
          </a:p>
        </p:txBody>
      </p:sp>
      <p:sp>
        <p:nvSpPr>
          <p:cNvPr id="4" name="Slide Number Placeholder 3"/>
          <p:cNvSpPr>
            <a:spLocks noGrp="1"/>
          </p:cNvSpPr>
          <p:nvPr>
            <p:ph type="sldNum" sz="quarter" idx="5"/>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txBody>
          <a:bodyPr/>
          <a:p/>
        </p:txBody>
      </p:sp>
      <p:sp>
        <p:nvSpPr>
          <p:cNvPr id="3" name="Notes Placeholder 2"/>
          <p:cNvSpPr>
            <a:spLocks noGrp="1"/>
          </p:cNvSpPr>
          <p:nvPr>
            <p:ph type="body" sz="quarter" idx="3"/>
          </p:nvPr>
        </p:nvSpPr>
        <p:spPr/>
        <p:txBody>
          <a:bodyPr/>
          <a:lstStyle/>
          <a:p>
            <a:r>
              <a:t>Use this slide to explain relevance before details. A semen examination is often one of the earliest tests requested when a couple presents with infertility concerns. In ART settings, it helps laboratory teams and clinicians speak a common language about the sample. It also supports decisions such as repeat testing, further male evaluation, and sometimes the way sperm will later be prepared for IUI, IVF or ICSI.</a:t>
            </a:r>
          </a:p>
        </p:txBody>
      </p:sp>
      <p:sp>
        <p:nvSpPr>
          <p:cNvPr id="4" name="Slide Number Placeholder 3"/>
          <p:cNvSpPr>
            <a:spLocks noGrp="1"/>
          </p:cNvSpPr>
          <p:nvPr>
            <p:ph type="sldNum" sz="quarter" idx="5"/>
          </p:nvPr>
        </p:nvSpPr>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txBody>
          <a:bodyPr/>
          <a:p/>
        </p:txBody>
      </p:sp>
      <p:sp>
        <p:nvSpPr>
          <p:cNvPr id="3" name="Notes Placeholder 2"/>
          <p:cNvSpPr>
            <a:spLocks noGrp="1"/>
          </p:cNvSpPr>
          <p:nvPr>
            <p:ph type="body" sz="quarter" idx="3"/>
          </p:nvPr>
        </p:nvSpPr>
        <p:spPr/>
        <p:txBody>
          <a:bodyPr/>
          <a:lstStyle/>
          <a:p>
            <a:r>
              <a:t>This closing slide documents the main sources and reinforces the educational boundary of the presentation. When presenting live, briefly mention that WHO manuals should be read alongside local protocols, validated laboratory SOPs and quality requirements. The disclaimer is important because learners may otherwise over-apply single values or isolated laboratory observations. Encourage them to use this deck as a structured introduction and not as a substitute for supervised professional training.</a:t>
            </a:r>
          </a:p>
        </p:txBody>
      </p:sp>
      <p:sp>
        <p:nvSpPr>
          <p:cNvPr id="4" name="Slide Number Placeholder 3"/>
          <p:cNvSpPr>
            <a:spLocks noGrp="1"/>
          </p:cNvSpPr>
          <p:nvPr>
            <p:ph type="sldNum" sz="quarter" idx="5"/>
          </p:nvPr>
        </p:nvSpPr>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txBody>
          <a:bodyPr/>
          <a:p/>
        </p:txBody>
      </p:sp>
      <p:sp>
        <p:nvSpPr>
          <p:cNvPr id="3" name="Notes Placeholder 2"/>
          <p:cNvSpPr>
            <a:spLocks noGrp="1"/>
          </p:cNvSpPr>
          <p:nvPr>
            <p:ph type="body" sz="quarter" idx="3"/>
          </p:nvPr>
        </p:nvSpPr>
        <p:spPr/>
        <p:txBody>
          <a:bodyPr/>
          <a:lstStyle/>
          <a:p>
            <a:r>
              <a:t>Read these objectives aloud so learners know what to look for. The deck is intentionally beginner-friendly, so the goal is not to master every specialised assay. Instead, the learner should leave with a clear mental structure: how the sample is collected, what is examined macroscopically and microscopically, how WHO 5th and 6th editions differ, and why results must always be interpreted in context rather than as absolute labels.</a:t>
            </a: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txBody>
          <a:bodyPr/>
          <a:p/>
        </p:txBody>
      </p:sp>
      <p:sp>
        <p:nvSpPr>
          <p:cNvPr id="3" name="Notes Placeholder 2"/>
          <p:cNvSpPr>
            <a:spLocks noGrp="1"/>
          </p:cNvSpPr>
          <p:nvPr>
            <p:ph type="body" sz="quarter" idx="3"/>
          </p:nvPr>
        </p:nvSpPr>
        <p:spPr/>
        <p:txBody>
          <a:bodyPr/>
          <a:lstStyle/>
          <a:p>
            <a:r>
              <a:t>This mind map gives learners a framework. Start at the centre and explain that WHO guidance is broader than simply counting sperm. It includes the pre-analytical phase, the macroscopic and microscopic examination, reporting language, and the quality system that supports reproducibility. If students understand these five domains, later details become easier to place and remember.</a:t>
            </a:r>
          </a:p>
        </p:txBody>
      </p:sp>
      <p:sp>
        <p:nvSpPr>
          <p:cNvPr id="4" name="Slide Number Placeholder 3"/>
          <p:cNvSpPr>
            <a:spLocks noGrp="1"/>
          </p:cNvSpPr>
          <p:nvPr>
            <p:ph type="sldNum" sz="quarter" idx="5"/>
          </p:nvPr>
        </p:nvSpPr>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txBody>
          <a:bodyPr/>
          <a:p/>
        </p:txBody>
      </p:sp>
      <p:sp>
        <p:nvSpPr>
          <p:cNvPr id="3" name="Notes Placeholder 2"/>
          <p:cNvSpPr>
            <a:spLocks noGrp="1"/>
          </p:cNvSpPr>
          <p:nvPr>
            <p:ph type="body" sz="quarter" idx="3"/>
          </p:nvPr>
        </p:nvSpPr>
        <p:spPr/>
        <p:txBody>
          <a:bodyPr/>
          <a:lstStyle/>
          <a:p>
            <a:r>
              <a:t>Beginners can become lost because they meet unfamiliar terms before they understand the process. Use this slide to slow down and define the vocabulary. Explain that semen is the whole ejaculate, whereas sperm concentration describes only the number of sperm per millilitre. Also point out that motility, vitality and morphology describe different biological features and should never be used as if they were interchangeable.</a:t>
            </a: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txBody>
          <a:bodyPr/>
          <a:p/>
        </p:txBody>
      </p:sp>
      <p:sp>
        <p:nvSpPr>
          <p:cNvPr id="3" name="Notes Placeholder 2"/>
          <p:cNvSpPr>
            <a:spLocks noGrp="1"/>
          </p:cNvSpPr>
          <p:nvPr>
            <p:ph type="body" sz="quarter" idx="3"/>
          </p:nvPr>
        </p:nvSpPr>
        <p:spPr/>
        <p:txBody>
          <a:bodyPr/>
          <a:lstStyle/>
          <a:p>
            <a:r>
              <a:t>Before discussing the report, remind learners where the sample comes from biologically. Sperm are produced in the testes, mature in the epididymis, and mix with secretions from the seminal vesicles and prostate during ejaculation. The laboratory therefore receives a complex biological fluid, not isolated sperm alone. The examination measures visible and measurable features, but these features do not fully capture fertilising capacity or the whole fertility picture.</a:t>
            </a: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txBody>
          <a:bodyPr/>
          <a:p/>
        </p:txBody>
      </p:sp>
      <p:sp>
        <p:nvSpPr>
          <p:cNvPr id="3" name="Notes Placeholder 2"/>
          <p:cNvSpPr>
            <a:spLocks noGrp="1"/>
          </p:cNvSpPr>
          <p:nvPr>
            <p:ph type="body" sz="quarter" idx="3"/>
          </p:nvPr>
        </p:nvSpPr>
        <p:spPr/>
        <p:txBody>
          <a:bodyPr/>
          <a:lstStyle/>
          <a:p>
            <a:r>
              <a:t>This slide is about orientation rather than detail overload. Explain that the WHO 5th edition from 2010 strongly shaped modern semen analysis, especially through lower reference values derived from men whose partners conceived. The 6th edition, published in 2021, updates procedures, strengthens the role of quality systems, and organises testing into basic, extended and advanced levels. The key beginner message is continuity plus refinement, not total replacement.</a:t>
            </a:r>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txBody>
          <a:bodyPr/>
          <a:p/>
        </p:txBody>
      </p:sp>
      <p:sp>
        <p:nvSpPr>
          <p:cNvPr id="3" name="Notes Placeholder 2"/>
          <p:cNvSpPr>
            <a:spLocks noGrp="1"/>
          </p:cNvSpPr>
          <p:nvPr>
            <p:ph type="body" sz="quarter" idx="3"/>
          </p:nvPr>
        </p:nvSpPr>
        <p:spPr/>
        <p:txBody>
          <a:bodyPr/>
          <a:lstStyle/>
          <a:p>
            <a:r>
              <a:t>Teach this slide carefully because pre-analytical issues are common. Explain that abstinence interval, completeness of collection, transport conditions and time delay may all influence the final report. The laboratory can only interpret what it knows, so good documentation matters. Also remind learners that losing the first fraction of the ejaculate may especially affect sperm-rich material, which is why incompleteness must be documented rather than ignored.</a:t>
            </a:r>
          </a:p>
        </p:txBody>
      </p:sp>
      <p:sp>
        <p:nvSpPr>
          <p:cNvPr id="4" name="Slide Number Placeholder 3"/>
          <p:cNvSpPr>
            <a:spLocks noGrp="1"/>
          </p:cNvSpPr>
          <p:nvPr>
            <p:ph type="sldNum" sz="quarter" idx="5"/>
          </p:nvPr>
        </p:nvSpPr>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txBody>
          <a:bodyPr/>
          <a:p/>
        </p:txBody>
      </p:sp>
      <p:sp>
        <p:nvSpPr>
          <p:cNvPr id="3" name="Notes Placeholder 2"/>
          <p:cNvSpPr>
            <a:spLocks noGrp="1"/>
          </p:cNvSpPr>
          <p:nvPr>
            <p:ph type="body" sz="quarter" idx="3"/>
          </p:nvPr>
        </p:nvSpPr>
        <p:spPr/>
        <p:txBody>
          <a:bodyPr/>
          <a:lstStyle/>
          <a:p>
            <a:r>
              <a:t>Macroscopic assessment is the bridge between receiving the sample and performing microscopic tests. Explain each parameter briefly. Volume is important because total sperm number depends on it. Liquefaction and viscosity affect whether the sample can be mixed properly. Appearance may reveal visible blood or contamination. pH can add information in selected contexts, especially when combined with history and other findings.</a:t>
            </a:r>
          </a:p>
        </p:txBody>
      </p:sp>
      <p:sp>
        <p:nvSpPr>
          <p:cNvPr id="4" name="Slide Number Placeholder 3"/>
          <p:cNvSpPr>
            <a:spLocks noGrp="1"/>
          </p:cNvSpPr>
          <p:nvPr>
            <p:ph type="sldNum" sz="quarter" idx="5"/>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panose="020B0604020202020204"/>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image" Target="../media/image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image" Target="../media/image8.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FAFA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6565392"/>
            <a:ext cx="12191695" cy="292608"/>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228600" y="6574536"/>
            <a:ext cx="6217920" cy="164592"/>
          </a:xfrm>
          <a:prstGeom prst="rect">
            <a:avLst/>
          </a:prstGeom>
          <a:noFill/>
        </p:spPr>
        <p:txBody>
          <a:bodyPr wrap="none">
            <a:spAutoFit/>
          </a:bodyPr>
          <a:lstStyle/>
          <a:p>
            <a:pPr>
              <a:defRPr sz="850">
                <a:solidFill>
                  <a:srgbClr val="09254A"/>
                </a:solidFill>
                <a:latin typeface="Georgia" panose="02040502050405020303"/>
              </a:defRPr>
            </a:pPr>
            <a:r>
              <a:t>Inside Embryo by Aurion  |  insideembryo.com  |  Beginner teaching presentation</a:t>
            </a:r>
          </a:p>
        </p:txBody>
      </p:sp>
      <p:sp>
        <p:nvSpPr>
          <p:cNvPr id="5" name="Rounded Rectangle 4"/>
          <p:cNvSpPr/>
          <p:nvPr/>
        </p:nvSpPr>
        <p:spPr>
          <a:xfrm>
            <a:off x="320040" y="438912"/>
            <a:ext cx="6812280" cy="5806440"/>
          </a:xfrm>
          <a:prstGeom prst="roundRect">
            <a:avLst/>
          </a:prstGeom>
          <a:solidFill>
            <a:srgbClr val="FFFFFF"/>
          </a:solidFill>
          <a:ln>
            <a:solidFill>
              <a:srgbClr val="E9F0F3"/>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566928" y="713232"/>
            <a:ext cx="1143000" cy="347472"/>
          </a:xfrm>
          <a:prstGeom prst="round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Georgia" panose="02040502050405020303"/>
              </a:defRPr>
            </a:pPr>
            <a:r>
              <a:t>Beginner</a:t>
            </a:r>
          </a:p>
        </p:txBody>
      </p:sp>
      <p:sp>
        <p:nvSpPr>
          <p:cNvPr id="7" name="TextBox 6"/>
          <p:cNvSpPr txBox="1"/>
          <p:nvPr/>
        </p:nvSpPr>
        <p:spPr>
          <a:xfrm>
            <a:off x="566928" y="1152144"/>
            <a:ext cx="6035040" cy="1325880"/>
          </a:xfrm>
          <a:prstGeom prst="rect">
            <a:avLst/>
          </a:prstGeom>
          <a:noFill/>
        </p:spPr>
        <p:txBody>
          <a:bodyPr wrap="square" anchor="t">
            <a:spAutoFit/>
          </a:bodyPr>
          <a:lstStyle/>
          <a:p>
            <a:pPr algn="l">
              <a:spcAft>
                <a:spcPts val="200"/>
              </a:spcAft>
              <a:defRPr sz="2700" b="1">
                <a:solidFill>
                  <a:srgbClr val="09254A"/>
                </a:solidFill>
                <a:latin typeface="Times New Roman" panose="02020603050405020304"/>
              </a:defRPr>
            </a:pPr>
            <a:r>
              <a:t>WHO 5th and 6th Edition</a:t>
            </a:r>
          </a:p>
          <a:p>
            <a:pPr algn="l">
              <a:spcAft>
                <a:spcPts val="200"/>
              </a:spcAft>
              <a:defRPr sz="2700" b="1">
                <a:solidFill>
                  <a:srgbClr val="09254A"/>
                </a:solidFill>
                <a:latin typeface="Times New Roman" panose="02020603050405020304"/>
              </a:defRPr>
            </a:pPr>
            <a:r>
              <a:t>Semen Examination Guidance</a:t>
            </a:r>
          </a:p>
        </p:txBody>
      </p:sp>
      <p:sp>
        <p:nvSpPr>
          <p:cNvPr id="8" name="TextBox 7"/>
          <p:cNvSpPr txBox="1"/>
          <p:nvPr/>
        </p:nvSpPr>
        <p:spPr>
          <a:xfrm>
            <a:off x="585216" y="2139696"/>
            <a:ext cx="5852160" cy="594360"/>
          </a:xfrm>
          <a:prstGeom prst="rect">
            <a:avLst/>
          </a:prstGeom>
          <a:noFill/>
        </p:spPr>
        <p:txBody>
          <a:bodyPr wrap="square" anchor="t">
            <a:spAutoFit/>
          </a:bodyPr>
          <a:lstStyle/>
          <a:p>
            <a:pPr algn="l">
              <a:spcAft>
                <a:spcPts val="200"/>
              </a:spcAft>
              <a:defRPr sz="1700" b="0">
                <a:solidFill>
                  <a:srgbClr val="28343D"/>
                </a:solidFill>
                <a:latin typeface="Georgia" panose="02040502050405020303"/>
              </a:defRPr>
            </a:pPr>
            <a:r>
              <a:t>Introduction and core concepts for learners entering andrology, embryology and ART practice</a:t>
            </a:r>
          </a:p>
        </p:txBody>
      </p:sp>
      <p:sp>
        <p:nvSpPr>
          <p:cNvPr id="9" name="Rounded Rectangle 8"/>
          <p:cNvSpPr/>
          <p:nvPr/>
        </p:nvSpPr>
        <p:spPr>
          <a:xfrm>
            <a:off x="566928" y="3063240"/>
            <a:ext cx="2011680" cy="841248"/>
          </a:xfrm>
          <a:prstGeom prst="roundRect">
            <a:avLst/>
          </a:prstGeom>
          <a:solidFill>
            <a:srgbClr val="FAFAF7"/>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grpSp>
        <p:nvGrpSpPr>
          <p:cNvPr id="24" name="Group 23"/>
          <p:cNvGrpSpPr/>
          <p:nvPr/>
        </p:nvGrpSpPr>
        <p:grpSpPr>
          <a:xfrm>
            <a:off x="567055" y="2897505"/>
            <a:ext cx="2011680" cy="731901"/>
            <a:chOff x="893" y="4377"/>
            <a:chExt cx="3168" cy="1153"/>
          </a:xfrm>
        </p:grpSpPr>
        <p:sp>
          <p:nvSpPr>
            <p:cNvPr id="10" name="Rectangle 9"/>
            <p:cNvSpPr/>
            <p:nvPr/>
          </p:nvSpPr>
          <p:spPr>
            <a:xfrm>
              <a:off x="893" y="4377"/>
              <a:ext cx="3168" cy="490"/>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Major category</a:t>
              </a:r>
            </a:p>
          </p:txBody>
        </p:sp>
        <p:sp>
          <p:nvSpPr>
            <p:cNvPr id="11" name="TextBox 10"/>
            <p:cNvSpPr txBox="1"/>
            <p:nvPr/>
          </p:nvSpPr>
          <p:spPr>
            <a:xfrm>
              <a:off x="1008" y="4882"/>
              <a:ext cx="2938" cy="648"/>
            </a:xfrm>
            <a:prstGeom prst="rect">
              <a:avLst/>
            </a:prstGeom>
            <a:noFill/>
          </p:spPr>
          <p:txBody>
            <a:bodyPr wrap="square" anchor="t">
              <a:spAutoFit/>
            </a:bodyPr>
            <a:lstStyle/>
            <a:p>
              <a:pPr algn="ctr">
                <a:defRPr sz="1350">
                  <a:solidFill>
                    <a:srgbClr val="28343D"/>
                  </a:solidFill>
                  <a:latin typeface="Georgia" panose="02040502050405020303"/>
                </a:defRPr>
              </a:pPr>
              <a:r>
                <a:t>ART Standards, Laws</a:t>
              </a:r>
            </a:p>
            <a:p>
              <a:pPr algn="ctr">
                <a:defRPr sz="1350">
                  <a:solidFill>
                    <a:srgbClr val="28343D"/>
                  </a:solidFill>
                  <a:latin typeface="Georgia" panose="02040502050405020303"/>
                </a:defRPr>
              </a:pPr>
              <a:r>
                <a:t>and Ethics</a:t>
              </a:r>
            </a:p>
          </p:txBody>
        </p:sp>
      </p:grpSp>
      <p:sp>
        <p:nvSpPr>
          <p:cNvPr id="12" name="Rounded Rectangle 11"/>
          <p:cNvSpPr/>
          <p:nvPr/>
        </p:nvSpPr>
        <p:spPr>
          <a:xfrm>
            <a:off x="2679192" y="3063240"/>
            <a:ext cx="2331720" cy="841248"/>
          </a:xfrm>
          <a:prstGeom prst="roundRect">
            <a:avLst/>
          </a:prstGeom>
          <a:solidFill>
            <a:srgbClr val="FAFAF7"/>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2679192" y="2861310"/>
            <a:ext cx="2331720" cy="310896"/>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Subcategory</a:t>
            </a:r>
          </a:p>
        </p:txBody>
      </p:sp>
      <p:sp>
        <p:nvSpPr>
          <p:cNvPr id="14" name="TextBox 13"/>
          <p:cNvSpPr txBox="1"/>
          <p:nvPr/>
        </p:nvSpPr>
        <p:spPr>
          <a:xfrm>
            <a:off x="2752344" y="3218561"/>
            <a:ext cx="2185416" cy="411480"/>
          </a:xfrm>
          <a:prstGeom prst="rect">
            <a:avLst/>
          </a:prstGeom>
          <a:noFill/>
        </p:spPr>
        <p:txBody>
          <a:bodyPr wrap="square" anchor="t">
            <a:spAutoFit/>
          </a:bodyPr>
          <a:lstStyle/>
          <a:p>
            <a:pPr algn="ctr">
              <a:defRPr sz="1350">
                <a:solidFill>
                  <a:srgbClr val="28343D"/>
                </a:solidFill>
                <a:latin typeface="Georgia" panose="02040502050405020303"/>
              </a:defRPr>
            </a:pPr>
            <a:r>
              <a:t>ART Standards</a:t>
            </a:r>
          </a:p>
          <a:p>
            <a:pPr algn="ctr">
              <a:defRPr sz="1350">
                <a:solidFill>
                  <a:srgbClr val="28343D"/>
                </a:solidFill>
                <a:latin typeface="Georgia" panose="02040502050405020303"/>
              </a:defRPr>
            </a:pPr>
            <a:r>
              <a:t>and Guidelines</a:t>
            </a:r>
          </a:p>
        </p:txBody>
      </p:sp>
      <p:sp>
        <p:nvSpPr>
          <p:cNvPr id="15" name="Rounded Rectangle 14"/>
          <p:cNvSpPr/>
          <p:nvPr/>
        </p:nvSpPr>
        <p:spPr>
          <a:xfrm>
            <a:off x="5110861" y="3003550"/>
            <a:ext cx="1417320" cy="841248"/>
          </a:xfrm>
          <a:prstGeom prst="roundRect">
            <a:avLst/>
          </a:prstGeom>
          <a:solidFill>
            <a:srgbClr val="FAFAF7"/>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110861" y="2861310"/>
            <a:ext cx="1417320" cy="310896"/>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Author</a:t>
            </a:r>
          </a:p>
        </p:txBody>
      </p:sp>
      <p:sp>
        <p:nvSpPr>
          <p:cNvPr id="17" name="TextBox 16"/>
          <p:cNvSpPr txBox="1"/>
          <p:nvPr/>
        </p:nvSpPr>
        <p:spPr>
          <a:xfrm>
            <a:off x="5184013" y="3218561"/>
            <a:ext cx="1271016" cy="411480"/>
          </a:xfrm>
          <a:prstGeom prst="rect">
            <a:avLst/>
          </a:prstGeom>
          <a:noFill/>
        </p:spPr>
        <p:txBody>
          <a:bodyPr wrap="square" anchor="t">
            <a:spAutoFit/>
          </a:bodyPr>
          <a:lstStyle/>
          <a:p>
            <a:pPr algn="ctr">
              <a:defRPr sz="1350">
                <a:solidFill>
                  <a:srgbClr val="28343D"/>
                </a:solidFill>
                <a:latin typeface="Georgia" panose="02040502050405020303"/>
              </a:defRPr>
            </a:pPr>
            <a:r>
              <a:t>Manoj</a:t>
            </a:r>
          </a:p>
          <a:p>
            <a:pPr algn="ctr">
              <a:defRPr sz="1350">
                <a:solidFill>
                  <a:srgbClr val="28343D"/>
                </a:solidFill>
                <a:latin typeface="Georgia" panose="02040502050405020303"/>
              </a:defRPr>
            </a:pPr>
            <a:r>
              <a:t>Kumar k</a:t>
            </a:r>
          </a:p>
        </p:txBody>
      </p:sp>
      <p:sp>
        <p:nvSpPr>
          <p:cNvPr id="18" name="TextBox 17"/>
          <p:cNvSpPr txBox="1"/>
          <p:nvPr/>
        </p:nvSpPr>
        <p:spPr>
          <a:xfrm>
            <a:off x="585724" y="4018915"/>
            <a:ext cx="5852160" cy="822960"/>
          </a:xfrm>
          <a:prstGeom prst="rect">
            <a:avLst/>
          </a:prstGeom>
          <a:noFill/>
        </p:spPr>
        <p:txBody>
          <a:bodyPr wrap="square" anchor="t">
            <a:spAutoFit/>
          </a:bodyPr>
          <a:lstStyle/>
          <a:p>
            <a:pPr algn="l">
              <a:spcAft>
                <a:spcPts val="200"/>
              </a:spcAft>
              <a:defRPr sz="2200" b="1">
                <a:solidFill>
                  <a:srgbClr val="09254A"/>
                </a:solidFill>
                <a:latin typeface="Times New Roman" panose="02020603050405020304"/>
              </a:defRPr>
            </a:pPr>
            <a:r>
              <a:t>Inside Embryo by Aurion</a:t>
            </a:r>
          </a:p>
        </p:txBody>
      </p:sp>
      <p:sp>
        <p:nvSpPr>
          <p:cNvPr id="19" name="TextBox 18"/>
          <p:cNvSpPr txBox="1"/>
          <p:nvPr/>
        </p:nvSpPr>
        <p:spPr>
          <a:xfrm>
            <a:off x="640080" y="4370832"/>
            <a:ext cx="5989320" cy="1005840"/>
          </a:xfrm>
          <a:prstGeom prst="rect">
            <a:avLst/>
          </a:prstGeom>
          <a:noFill/>
        </p:spPr>
        <p:txBody>
          <a:bodyPr wrap="square">
            <a:spAutoFit/>
          </a:bodyPr>
          <a:lstStyle/>
          <a:p>
            <a:pPr>
              <a:spcAft>
                <a:spcPts val="400"/>
              </a:spcAft>
              <a:defRPr sz="1700">
                <a:solidFill>
                  <a:srgbClr val="28343D"/>
                </a:solidFill>
                <a:latin typeface="Georgia" panose="02040502050405020303"/>
              </a:defRPr>
            </a:pPr>
            <a:r>
              <a:t>Standardised semen examination improves communication and quality.</a:t>
            </a:r>
          </a:p>
          <a:p>
            <a:pPr>
              <a:spcAft>
                <a:spcPts val="400"/>
              </a:spcAft>
              <a:defRPr sz="1700">
                <a:solidFill>
                  <a:srgbClr val="28343D"/>
                </a:solidFill>
                <a:latin typeface="Georgia" panose="02040502050405020303"/>
              </a:defRPr>
            </a:pPr>
            <a:r>
              <a:t>WHO guidance helps laboratories examine, report and interpret results carefully.</a:t>
            </a:r>
          </a:p>
        </p:txBody>
      </p:sp>
      <p:sp>
        <p:nvSpPr>
          <p:cNvPr id="20" name="Rounded Rectangle 19"/>
          <p:cNvSpPr/>
          <p:nvPr/>
        </p:nvSpPr>
        <p:spPr>
          <a:xfrm>
            <a:off x="256032" y="6049264"/>
            <a:ext cx="11064240" cy="384048"/>
          </a:xfrm>
          <a:prstGeom prst="roundRect">
            <a:avLst/>
          </a:prstGeom>
          <a:solidFill>
            <a:srgbClr val="09254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l">
              <a:defRPr sz="1100" b="1">
                <a:solidFill>
                  <a:srgbClr val="FFFFFF"/>
                </a:solidFill>
                <a:latin typeface="Georgia" panose="02040502050405020303"/>
              </a:defRPr>
            </a:pPr>
            <a:r>
              <a:t>Take-home: A semen report is informative only when collection, measurement and interpretation are standardised.</a:t>
            </a:r>
          </a:p>
        </p:txBody>
      </p:sp>
      <p:sp>
        <p:nvSpPr>
          <p:cNvPr id="21" name="Rounded Rectangle 20"/>
          <p:cNvSpPr/>
          <p:nvPr/>
        </p:nvSpPr>
        <p:spPr>
          <a:xfrm>
            <a:off x="7360920" y="658368"/>
            <a:ext cx="4480560" cy="5349240"/>
          </a:xfrm>
          <a:prstGeom prst="roundRect">
            <a:avLst/>
          </a:prstGeom>
          <a:blipFill rotWithShape="1">
            <a:blip r:embed="rId1"/>
            <a:stretch>
              <a:fillRect/>
            </a:stretch>
          </a:blipFill>
          <a:ln>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ounded Rectangle 22"/>
          <p:cNvSpPr/>
          <p:nvPr/>
        </p:nvSpPr>
        <p:spPr>
          <a:xfrm>
            <a:off x="5291328" y="6473825"/>
            <a:ext cx="4114800" cy="384048"/>
          </a:xfrm>
          <a:prstGeom prst="roundRect">
            <a:avLst/>
          </a:prstGeom>
          <a:solidFill>
            <a:srgbClr val="0925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100">
                <a:solidFill>
                  <a:srgbClr val="FFFFFF"/>
                </a:solidFill>
                <a:latin typeface="Georgia" panose="02040502050405020303"/>
              </a:defRPr>
            </a:pPr>
            <a:r>
              <a:t>Presentation date: 03.08.2026  |  insideembryo.com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FAFA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58368"/>
          </a:xfrm>
          <a:prstGeom prst="rect">
            <a:avLst/>
          </a:prstGeom>
          <a:solidFill>
            <a:srgbClr val="09254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l"/>
            <a:r>
              <a:rPr sz="2400" b="1">
                <a:solidFill>
                  <a:srgbClr val="FFFFFF"/>
                </a:solidFill>
                <a:latin typeface="Times New Roman" panose="02020603050405020304"/>
              </a:rPr>
              <a:t>Step 3: Microscopic assessment</a:t>
            </a:r>
            <a:endParaRPr sz="2400" b="1">
              <a:solidFill>
                <a:srgbClr val="FFFFFF"/>
              </a:solidFill>
              <a:latin typeface="Times New Roman" panose="02020603050405020304"/>
            </a:endParaRPr>
          </a:p>
          <a:p>
            <a:pPr>
              <a:defRPr sz="1050">
                <a:solidFill>
                  <a:srgbClr val="E1EBF2"/>
                </a:solidFill>
                <a:latin typeface="Georgia" panose="02040502050405020303"/>
              </a:defRPr>
            </a:pPr>
            <a:r>
              <a:t>What is examined under the microscope?</a:t>
            </a:r>
          </a:p>
        </p:txBody>
      </p:sp>
      <p:sp>
        <p:nvSpPr>
          <p:cNvPr id="4" name="Rounded Rectangle 3"/>
          <p:cNvSpPr/>
          <p:nvPr/>
        </p:nvSpPr>
        <p:spPr>
          <a:xfrm>
            <a:off x="11338560" y="128016"/>
            <a:ext cx="548640" cy="310896"/>
          </a:xfrm>
          <a:prstGeom prst="roundRect">
            <a:avLst/>
          </a:prstGeom>
          <a:solidFill>
            <a:srgbClr val="C69A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09254A"/>
                </a:solidFill>
                <a:latin typeface="Georgia" panose="02040502050405020303"/>
              </a:rPr>
              <a:t>10</a:t>
            </a:r>
            <a:endParaRPr sz="1400" b="1">
              <a:solidFill>
                <a:srgbClr val="09254A"/>
              </a:solidFill>
              <a:latin typeface="Georgia" panose="02040502050405020303"/>
            </a:endParaRPr>
          </a:p>
        </p:txBody>
      </p:sp>
      <p:sp>
        <p:nvSpPr>
          <p:cNvPr id="5" name="TextBox 4"/>
          <p:cNvSpPr txBox="1"/>
          <p:nvPr/>
        </p:nvSpPr>
        <p:spPr>
          <a:xfrm>
            <a:off x="10698480" y="6291072"/>
            <a:ext cx="1005840" cy="164592"/>
          </a:xfrm>
          <a:prstGeom prst="rect">
            <a:avLst/>
          </a:prstGeom>
          <a:noFill/>
        </p:spPr>
        <p:txBody>
          <a:bodyPr wrap="none">
            <a:spAutoFit/>
          </a:bodyPr>
          <a:lstStyle/>
          <a:p>
            <a:pPr algn="r">
              <a:defRPr sz="800">
                <a:solidFill>
                  <a:srgbClr val="28343D"/>
                </a:solidFill>
                <a:latin typeface="Georgia" panose="02040502050405020303"/>
              </a:defRPr>
            </a:pPr>
            <a:r>
              <a:t>[1,2]</a:t>
            </a:r>
          </a:p>
        </p:txBody>
      </p:sp>
      <p:sp>
        <p:nvSpPr>
          <p:cNvPr id="6" name="Rectangle 5"/>
          <p:cNvSpPr/>
          <p:nvPr/>
        </p:nvSpPr>
        <p:spPr>
          <a:xfrm>
            <a:off x="0" y="6565392"/>
            <a:ext cx="12191695" cy="292608"/>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228600" y="6574536"/>
            <a:ext cx="6217920" cy="164592"/>
          </a:xfrm>
          <a:prstGeom prst="rect">
            <a:avLst/>
          </a:prstGeom>
          <a:noFill/>
        </p:spPr>
        <p:txBody>
          <a:bodyPr wrap="none">
            <a:spAutoFit/>
          </a:bodyPr>
          <a:lstStyle/>
          <a:p>
            <a:pPr>
              <a:defRPr sz="850">
                <a:solidFill>
                  <a:srgbClr val="09254A"/>
                </a:solidFill>
                <a:latin typeface="Georgia" panose="02040502050405020303"/>
              </a:defRPr>
            </a:pPr>
            <a:r>
              <a:t>Inside Embryo by Aurion  |  insideembryo.com  |  Beginner teaching presentation</a:t>
            </a:r>
          </a:p>
        </p:txBody>
      </p:sp>
      <p:pic>
        <p:nvPicPr>
          <p:cNvPr id="8" name="Picture 7" descr="a_clean_high_resolution_scientific_medical_illust.png"/>
          <p:cNvPicPr>
            <a:picLocks noChangeAspect="1"/>
          </p:cNvPicPr>
          <p:nvPr/>
        </p:nvPicPr>
        <p:blipFill>
          <a:blip r:embed="rId1"/>
          <a:stretch>
            <a:fillRect/>
          </a:stretch>
        </p:blipFill>
        <p:spPr>
          <a:xfrm>
            <a:off x="502920" y="1280160"/>
            <a:ext cx="4983480" cy="3886200"/>
          </a:xfrm>
          <a:prstGeom prst="rect">
            <a:avLst/>
          </a:prstGeom>
        </p:spPr>
      </p:pic>
      <p:sp>
        <p:nvSpPr>
          <p:cNvPr id="9" name="Rounded Rectangle 8"/>
          <p:cNvSpPr/>
          <p:nvPr/>
        </p:nvSpPr>
        <p:spPr>
          <a:xfrm>
            <a:off x="5715000" y="1170432"/>
            <a:ext cx="5806440" cy="804672"/>
          </a:xfrm>
          <a:prstGeom prst="roundRect">
            <a:avLst/>
          </a:prstGeom>
          <a:solidFill>
            <a:srgbClr val="FFFFFF"/>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715000" y="1170432"/>
            <a:ext cx="5806440" cy="310896"/>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Concentration and total number</a:t>
            </a:r>
          </a:p>
        </p:txBody>
      </p:sp>
      <p:sp>
        <p:nvSpPr>
          <p:cNvPr id="11" name="TextBox 10"/>
          <p:cNvSpPr txBox="1"/>
          <p:nvPr/>
        </p:nvSpPr>
        <p:spPr>
          <a:xfrm>
            <a:off x="5788152" y="1527048"/>
            <a:ext cx="5660136" cy="374904"/>
          </a:xfrm>
          <a:prstGeom prst="rect">
            <a:avLst/>
          </a:prstGeom>
          <a:noFill/>
        </p:spPr>
        <p:txBody>
          <a:bodyPr wrap="square" anchor="t">
            <a:spAutoFit/>
          </a:bodyPr>
          <a:lstStyle/>
          <a:p>
            <a:pPr algn="ctr">
              <a:defRPr sz="1350">
                <a:solidFill>
                  <a:srgbClr val="28343D"/>
                </a:solidFill>
                <a:latin typeface="Georgia" panose="02040502050405020303"/>
              </a:defRPr>
            </a:pPr>
            <a:r>
              <a:t>Count sperm using a validated chamber and calculation method.</a:t>
            </a:r>
          </a:p>
        </p:txBody>
      </p:sp>
      <p:sp>
        <p:nvSpPr>
          <p:cNvPr id="12" name="Rounded Rectangle 11"/>
          <p:cNvSpPr/>
          <p:nvPr/>
        </p:nvSpPr>
        <p:spPr>
          <a:xfrm>
            <a:off x="5715000" y="2084832"/>
            <a:ext cx="5806440" cy="804672"/>
          </a:xfrm>
          <a:prstGeom prst="roundRect">
            <a:avLst/>
          </a:prstGeom>
          <a:solidFill>
            <a:srgbClr val="FFFFFF"/>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5715000" y="2084832"/>
            <a:ext cx="5806440" cy="310896"/>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Motility</a:t>
            </a:r>
          </a:p>
        </p:txBody>
      </p:sp>
      <p:sp>
        <p:nvSpPr>
          <p:cNvPr id="14" name="TextBox 13"/>
          <p:cNvSpPr txBox="1"/>
          <p:nvPr/>
        </p:nvSpPr>
        <p:spPr>
          <a:xfrm>
            <a:off x="5788152" y="2441448"/>
            <a:ext cx="5660136" cy="374904"/>
          </a:xfrm>
          <a:prstGeom prst="rect">
            <a:avLst/>
          </a:prstGeom>
          <a:noFill/>
        </p:spPr>
        <p:txBody>
          <a:bodyPr wrap="square" anchor="t">
            <a:spAutoFit/>
          </a:bodyPr>
          <a:lstStyle/>
          <a:p>
            <a:pPr algn="ctr">
              <a:defRPr sz="1350">
                <a:solidFill>
                  <a:srgbClr val="28343D"/>
                </a:solidFill>
                <a:latin typeface="Georgia" panose="02040502050405020303"/>
              </a:defRPr>
            </a:pPr>
            <a:r>
              <a:t>Classify sperm as progressive, non-progressive or immotile.</a:t>
            </a:r>
          </a:p>
        </p:txBody>
      </p:sp>
      <p:sp>
        <p:nvSpPr>
          <p:cNvPr id="15" name="Rounded Rectangle 14"/>
          <p:cNvSpPr/>
          <p:nvPr/>
        </p:nvSpPr>
        <p:spPr>
          <a:xfrm>
            <a:off x="5715000" y="2999232"/>
            <a:ext cx="5806440" cy="804672"/>
          </a:xfrm>
          <a:prstGeom prst="roundRect">
            <a:avLst/>
          </a:prstGeom>
          <a:solidFill>
            <a:srgbClr val="FFFFFF"/>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715000" y="2999232"/>
            <a:ext cx="5806440" cy="310896"/>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Vitality</a:t>
            </a:r>
          </a:p>
        </p:txBody>
      </p:sp>
      <p:sp>
        <p:nvSpPr>
          <p:cNvPr id="17" name="TextBox 16"/>
          <p:cNvSpPr txBox="1"/>
          <p:nvPr/>
        </p:nvSpPr>
        <p:spPr>
          <a:xfrm>
            <a:off x="5788152" y="3355848"/>
            <a:ext cx="5660136" cy="374904"/>
          </a:xfrm>
          <a:prstGeom prst="rect">
            <a:avLst/>
          </a:prstGeom>
          <a:noFill/>
        </p:spPr>
        <p:txBody>
          <a:bodyPr wrap="square" anchor="t">
            <a:spAutoFit/>
          </a:bodyPr>
          <a:lstStyle/>
          <a:p>
            <a:pPr algn="ctr">
              <a:defRPr sz="1350">
                <a:solidFill>
                  <a:srgbClr val="28343D"/>
                </a:solidFill>
                <a:latin typeface="Georgia" panose="02040502050405020303"/>
              </a:defRPr>
            </a:pPr>
            <a:r>
              <a:t>Useful when motility is low to distinguish live from dead immotile sperm.</a:t>
            </a:r>
          </a:p>
        </p:txBody>
      </p:sp>
      <p:sp>
        <p:nvSpPr>
          <p:cNvPr id="18" name="Rounded Rectangle 17"/>
          <p:cNvSpPr/>
          <p:nvPr/>
        </p:nvSpPr>
        <p:spPr>
          <a:xfrm>
            <a:off x="5715000" y="3913632"/>
            <a:ext cx="5806440" cy="804672"/>
          </a:xfrm>
          <a:prstGeom prst="roundRect">
            <a:avLst/>
          </a:prstGeom>
          <a:solidFill>
            <a:srgbClr val="FFFFFF"/>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5715000" y="3913632"/>
            <a:ext cx="5806440" cy="310896"/>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Morphology</a:t>
            </a:r>
          </a:p>
        </p:txBody>
      </p:sp>
      <p:sp>
        <p:nvSpPr>
          <p:cNvPr id="20" name="TextBox 19"/>
          <p:cNvSpPr txBox="1"/>
          <p:nvPr/>
        </p:nvSpPr>
        <p:spPr>
          <a:xfrm>
            <a:off x="5788152" y="4270248"/>
            <a:ext cx="5660136" cy="374904"/>
          </a:xfrm>
          <a:prstGeom prst="rect">
            <a:avLst/>
          </a:prstGeom>
          <a:noFill/>
        </p:spPr>
        <p:txBody>
          <a:bodyPr wrap="square" anchor="t">
            <a:spAutoFit/>
          </a:bodyPr>
          <a:lstStyle/>
          <a:p>
            <a:pPr algn="ctr">
              <a:defRPr sz="1350">
                <a:solidFill>
                  <a:srgbClr val="28343D"/>
                </a:solidFill>
                <a:latin typeface="Georgia" panose="02040502050405020303"/>
              </a:defRPr>
            </a:pPr>
            <a:r>
              <a:t>Examine stained forms using defined criteria and report the proportion of normal forms.</a:t>
            </a:r>
          </a:p>
        </p:txBody>
      </p:sp>
      <p:sp>
        <p:nvSpPr>
          <p:cNvPr id="21" name="Rounded Rectangle 20"/>
          <p:cNvSpPr/>
          <p:nvPr/>
        </p:nvSpPr>
        <p:spPr>
          <a:xfrm>
            <a:off x="256032" y="5998464"/>
            <a:ext cx="11064240" cy="384048"/>
          </a:xfrm>
          <a:prstGeom prst="roundRect">
            <a:avLst/>
          </a:prstGeom>
          <a:solidFill>
            <a:srgbClr val="09254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l">
              <a:defRPr sz="1100" b="1">
                <a:solidFill>
                  <a:srgbClr val="FFFFFF"/>
                </a:solidFill>
                <a:latin typeface="Georgia" panose="02040502050405020303"/>
              </a:defRPr>
            </a:pPr>
            <a:r>
              <a:t>Take-home: Microscopic assessment asks four core questions: how many, how they move, whether they are alive and how they are formed.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FAFA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58368"/>
          </a:xfrm>
          <a:prstGeom prst="rect">
            <a:avLst/>
          </a:prstGeom>
          <a:solidFill>
            <a:srgbClr val="09254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l"/>
            <a:r>
              <a:rPr sz="2400" b="1">
                <a:solidFill>
                  <a:srgbClr val="FFFFFF"/>
                </a:solidFill>
                <a:latin typeface="Times New Roman" panose="02020603050405020304"/>
              </a:rPr>
              <a:t>Simple process flowchart</a:t>
            </a:r>
            <a:endParaRPr sz="2400" b="1">
              <a:solidFill>
                <a:srgbClr val="FFFFFF"/>
              </a:solidFill>
              <a:latin typeface="Times New Roman" panose="02020603050405020304"/>
            </a:endParaRPr>
          </a:p>
          <a:p>
            <a:pPr>
              <a:defRPr sz="1050">
                <a:solidFill>
                  <a:srgbClr val="E1EBF2"/>
                </a:solidFill>
                <a:latin typeface="Georgia" panose="02040502050405020303"/>
              </a:defRPr>
            </a:pPr>
            <a:r>
              <a:t>From patient instruction to interpreted report</a:t>
            </a:r>
          </a:p>
        </p:txBody>
      </p:sp>
      <p:sp>
        <p:nvSpPr>
          <p:cNvPr id="4" name="Rounded Rectangle 3"/>
          <p:cNvSpPr/>
          <p:nvPr/>
        </p:nvSpPr>
        <p:spPr>
          <a:xfrm>
            <a:off x="11338560" y="128016"/>
            <a:ext cx="548640" cy="310896"/>
          </a:xfrm>
          <a:prstGeom prst="roundRect">
            <a:avLst/>
          </a:prstGeom>
          <a:solidFill>
            <a:srgbClr val="C69A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09254A"/>
                </a:solidFill>
                <a:latin typeface="Georgia" panose="02040502050405020303"/>
              </a:rPr>
              <a:t>11</a:t>
            </a:r>
            <a:endParaRPr sz="1400" b="1">
              <a:solidFill>
                <a:srgbClr val="09254A"/>
              </a:solidFill>
              <a:latin typeface="Georgia" panose="02040502050405020303"/>
            </a:endParaRPr>
          </a:p>
        </p:txBody>
      </p:sp>
      <p:sp>
        <p:nvSpPr>
          <p:cNvPr id="5" name="TextBox 4"/>
          <p:cNvSpPr txBox="1"/>
          <p:nvPr/>
        </p:nvSpPr>
        <p:spPr>
          <a:xfrm>
            <a:off x="10698480" y="6291072"/>
            <a:ext cx="1005840" cy="164592"/>
          </a:xfrm>
          <a:prstGeom prst="rect">
            <a:avLst/>
          </a:prstGeom>
          <a:noFill/>
        </p:spPr>
        <p:txBody>
          <a:bodyPr wrap="none">
            <a:spAutoFit/>
          </a:bodyPr>
          <a:lstStyle/>
          <a:p>
            <a:pPr algn="r">
              <a:defRPr sz="800">
                <a:solidFill>
                  <a:srgbClr val="28343D"/>
                </a:solidFill>
                <a:latin typeface="Georgia" panose="02040502050405020303"/>
              </a:defRPr>
            </a:pPr>
            <a:r>
              <a:t>[1,2]</a:t>
            </a:r>
          </a:p>
        </p:txBody>
      </p:sp>
      <p:sp>
        <p:nvSpPr>
          <p:cNvPr id="6" name="Rectangle 5"/>
          <p:cNvSpPr/>
          <p:nvPr/>
        </p:nvSpPr>
        <p:spPr>
          <a:xfrm>
            <a:off x="0" y="6565392"/>
            <a:ext cx="12191695" cy="292608"/>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228600" y="6574536"/>
            <a:ext cx="6217920" cy="164592"/>
          </a:xfrm>
          <a:prstGeom prst="rect">
            <a:avLst/>
          </a:prstGeom>
          <a:noFill/>
        </p:spPr>
        <p:txBody>
          <a:bodyPr wrap="none">
            <a:spAutoFit/>
          </a:bodyPr>
          <a:lstStyle/>
          <a:p>
            <a:pPr>
              <a:defRPr sz="850">
                <a:solidFill>
                  <a:srgbClr val="09254A"/>
                </a:solidFill>
                <a:latin typeface="Georgia" panose="02040502050405020303"/>
              </a:defRPr>
            </a:pPr>
            <a:r>
              <a:t>Inside Embryo by Aurion  |  insideembryo.com  |  Beginner teaching presentation</a:t>
            </a:r>
          </a:p>
        </p:txBody>
      </p:sp>
      <p:sp>
        <p:nvSpPr>
          <p:cNvPr id="8" name="Rounded Rectangle 7"/>
          <p:cNvSpPr/>
          <p:nvPr/>
        </p:nvSpPr>
        <p:spPr>
          <a:xfrm>
            <a:off x="502920" y="2421255"/>
            <a:ext cx="1325880" cy="1143000"/>
          </a:xfrm>
          <a:prstGeom prst="roundRect">
            <a:avLst/>
          </a:prstGeom>
          <a:solidFill>
            <a:srgbClr val="FFFFFF"/>
          </a:solidFill>
          <a:ln w="2032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500">
                <a:solidFill>
                  <a:srgbClr val="28343D"/>
                </a:solidFill>
                <a:latin typeface="Georgia" panose="02040502050405020303"/>
              </a:defRPr>
            </a:pPr>
            <a:r>
              <a:t>Patient</a:t>
            </a:r>
            <a:br/>
            <a:r>
              <a:t>instructions</a:t>
            </a:r>
          </a:p>
        </p:txBody>
      </p:sp>
      <p:sp>
        <p:nvSpPr>
          <p:cNvPr id="9" name="Rectangle 8"/>
          <p:cNvSpPr/>
          <p:nvPr/>
        </p:nvSpPr>
        <p:spPr>
          <a:xfrm>
            <a:off x="502920" y="2240280"/>
            <a:ext cx="1325880" cy="274320"/>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300" b="1">
                <a:solidFill>
                  <a:srgbClr val="FFFFFF"/>
                </a:solidFill>
                <a:latin typeface="Georgia" panose="02040502050405020303"/>
              </a:defRPr>
            </a:pPr>
            <a:r>
              <a:t>1</a:t>
            </a:r>
          </a:p>
        </p:txBody>
      </p:sp>
      <p:sp>
        <p:nvSpPr>
          <p:cNvPr id="10" name="Chevron 9"/>
          <p:cNvSpPr/>
          <p:nvPr/>
        </p:nvSpPr>
        <p:spPr>
          <a:xfrm>
            <a:off x="1874519" y="2542032"/>
            <a:ext cx="329184" cy="502920"/>
          </a:xfrm>
          <a:prstGeom prst="chevron">
            <a:avLst/>
          </a:prstGeom>
          <a:solidFill>
            <a:srgbClr val="C69A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ounded Rectangle 10"/>
          <p:cNvSpPr/>
          <p:nvPr/>
        </p:nvSpPr>
        <p:spPr>
          <a:xfrm>
            <a:off x="2167763" y="2421255"/>
            <a:ext cx="1325880" cy="1143000"/>
          </a:xfrm>
          <a:prstGeom prst="roundRect">
            <a:avLst/>
          </a:prstGeom>
          <a:solidFill>
            <a:srgbClr val="FFFFFF"/>
          </a:solidFill>
          <a:ln w="2032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500">
                <a:solidFill>
                  <a:srgbClr val="28343D"/>
                </a:solidFill>
                <a:latin typeface="Georgia" panose="02040502050405020303"/>
              </a:defRPr>
            </a:pPr>
            <a:r>
              <a:t>Sample</a:t>
            </a:r>
            <a:br/>
            <a:r>
              <a:t>collection</a:t>
            </a:r>
          </a:p>
        </p:txBody>
      </p:sp>
      <p:sp>
        <p:nvSpPr>
          <p:cNvPr id="12" name="Rectangle 11"/>
          <p:cNvSpPr/>
          <p:nvPr/>
        </p:nvSpPr>
        <p:spPr>
          <a:xfrm>
            <a:off x="2167128" y="2240280"/>
            <a:ext cx="1325880" cy="274320"/>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300" b="1">
                <a:solidFill>
                  <a:srgbClr val="FFFFFF"/>
                </a:solidFill>
                <a:latin typeface="Georgia" panose="02040502050405020303"/>
              </a:defRPr>
            </a:pPr>
            <a:r>
              <a:t>2</a:t>
            </a:r>
          </a:p>
        </p:txBody>
      </p:sp>
      <p:sp>
        <p:nvSpPr>
          <p:cNvPr id="13" name="Chevron 12"/>
          <p:cNvSpPr/>
          <p:nvPr/>
        </p:nvSpPr>
        <p:spPr>
          <a:xfrm>
            <a:off x="3538728" y="2542032"/>
            <a:ext cx="329184" cy="502920"/>
          </a:xfrm>
          <a:prstGeom prst="chevron">
            <a:avLst/>
          </a:prstGeom>
          <a:solidFill>
            <a:srgbClr val="C69A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ounded Rectangle 13"/>
          <p:cNvSpPr/>
          <p:nvPr/>
        </p:nvSpPr>
        <p:spPr>
          <a:xfrm>
            <a:off x="3831336" y="2421255"/>
            <a:ext cx="1325880" cy="1143000"/>
          </a:xfrm>
          <a:prstGeom prst="roundRect">
            <a:avLst/>
          </a:prstGeom>
          <a:solidFill>
            <a:srgbClr val="FFFFFF"/>
          </a:solidFill>
          <a:ln w="2032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500">
                <a:solidFill>
                  <a:srgbClr val="28343D"/>
                </a:solidFill>
                <a:latin typeface="Georgia" panose="02040502050405020303"/>
              </a:defRPr>
            </a:pPr>
            <a:r>
              <a:rPr sz="1400"/>
              <a:t>Reception and</a:t>
            </a:r>
            <a:br>
              <a:rPr sz="1400"/>
            </a:br>
            <a:r>
              <a:rPr sz="1400"/>
              <a:t>identity check</a:t>
            </a:r>
            <a:endParaRPr sz="1400"/>
          </a:p>
        </p:txBody>
      </p:sp>
      <p:sp>
        <p:nvSpPr>
          <p:cNvPr id="15" name="Rectangle 14"/>
          <p:cNvSpPr/>
          <p:nvPr/>
        </p:nvSpPr>
        <p:spPr>
          <a:xfrm>
            <a:off x="3831336" y="2240280"/>
            <a:ext cx="1325880" cy="274320"/>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300" b="1">
                <a:solidFill>
                  <a:srgbClr val="FFFFFF"/>
                </a:solidFill>
                <a:latin typeface="Georgia" panose="02040502050405020303"/>
              </a:defRPr>
            </a:pPr>
            <a:r>
              <a:t>3</a:t>
            </a:r>
          </a:p>
        </p:txBody>
      </p:sp>
      <p:sp>
        <p:nvSpPr>
          <p:cNvPr id="16" name="Chevron 15"/>
          <p:cNvSpPr/>
          <p:nvPr/>
        </p:nvSpPr>
        <p:spPr>
          <a:xfrm>
            <a:off x="5202936" y="2542032"/>
            <a:ext cx="329184" cy="502920"/>
          </a:xfrm>
          <a:prstGeom prst="chevron">
            <a:avLst/>
          </a:prstGeom>
          <a:solidFill>
            <a:srgbClr val="C69A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ounded Rectangle 16"/>
          <p:cNvSpPr/>
          <p:nvPr/>
        </p:nvSpPr>
        <p:spPr>
          <a:xfrm>
            <a:off x="5536819" y="2421255"/>
            <a:ext cx="1325880" cy="1143000"/>
          </a:xfrm>
          <a:prstGeom prst="roundRect">
            <a:avLst/>
          </a:prstGeom>
          <a:solidFill>
            <a:srgbClr val="FFFFFF"/>
          </a:solidFill>
          <a:ln w="2032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500">
                <a:solidFill>
                  <a:srgbClr val="28343D"/>
                </a:solidFill>
                <a:latin typeface="Georgia" panose="02040502050405020303"/>
              </a:defRPr>
            </a:pPr>
            <a:r>
              <a:rPr sz="1400"/>
              <a:t>Liquefaction +</a:t>
            </a:r>
            <a:br>
              <a:rPr sz="1400"/>
            </a:br>
            <a:r>
              <a:rPr sz="1400"/>
              <a:t>macroscopic exam</a:t>
            </a:r>
            <a:endParaRPr sz="1400"/>
          </a:p>
        </p:txBody>
      </p:sp>
      <p:sp>
        <p:nvSpPr>
          <p:cNvPr id="18" name="Rectangle 17"/>
          <p:cNvSpPr/>
          <p:nvPr/>
        </p:nvSpPr>
        <p:spPr>
          <a:xfrm>
            <a:off x="5495544" y="2240280"/>
            <a:ext cx="1325880" cy="274320"/>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300" b="1">
                <a:solidFill>
                  <a:srgbClr val="FFFFFF"/>
                </a:solidFill>
                <a:latin typeface="Georgia" panose="02040502050405020303"/>
              </a:defRPr>
            </a:pPr>
            <a:r>
              <a:t>4</a:t>
            </a:r>
          </a:p>
        </p:txBody>
      </p:sp>
      <p:sp>
        <p:nvSpPr>
          <p:cNvPr id="19" name="Chevron 18"/>
          <p:cNvSpPr/>
          <p:nvPr/>
        </p:nvSpPr>
        <p:spPr>
          <a:xfrm>
            <a:off x="6867144" y="2542032"/>
            <a:ext cx="329184" cy="502920"/>
          </a:xfrm>
          <a:prstGeom prst="chevron">
            <a:avLst/>
          </a:prstGeom>
          <a:solidFill>
            <a:srgbClr val="C69A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ounded Rectangle 19"/>
          <p:cNvSpPr/>
          <p:nvPr/>
        </p:nvSpPr>
        <p:spPr>
          <a:xfrm>
            <a:off x="7159752" y="2421255"/>
            <a:ext cx="1325880" cy="1143000"/>
          </a:xfrm>
          <a:prstGeom prst="roundRect">
            <a:avLst/>
          </a:prstGeom>
          <a:solidFill>
            <a:srgbClr val="FFFFFF"/>
          </a:solidFill>
          <a:ln w="2032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500">
                <a:solidFill>
                  <a:srgbClr val="28343D"/>
                </a:solidFill>
                <a:latin typeface="Georgia" panose="02040502050405020303"/>
              </a:defRPr>
            </a:pPr>
            <a:r>
              <a:t>Mixing and</a:t>
            </a:r>
            <a:br/>
            <a:r>
              <a:t>aliquot preparation</a:t>
            </a:r>
          </a:p>
        </p:txBody>
      </p:sp>
      <p:sp>
        <p:nvSpPr>
          <p:cNvPr id="21" name="Rectangle 20"/>
          <p:cNvSpPr/>
          <p:nvPr/>
        </p:nvSpPr>
        <p:spPr>
          <a:xfrm>
            <a:off x="7159752" y="2240280"/>
            <a:ext cx="1325880" cy="274320"/>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300" b="1">
                <a:solidFill>
                  <a:srgbClr val="FFFFFF"/>
                </a:solidFill>
                <a:latin typeface="Georgia" panose="02040502050405020303"/>
              </a:defRPr>
            </a:pPr>
            <a:r>
              <a:t>5</a:t>
            </a:r>
          </a:p>
        </p:txBody>
      </p:sp>
      <p:sp>
        <p:nvSpPr>
          <p:cNvPr id="22" name="Chevron 21"/>
          <p:cNvSpPr/>
          <p:nvPr/>
        </p:nvSpPr>
        <p:spPr>
          <a:xfrm>
            <a:off x="8531352" y="2542032"/>
            <a:ext cx="329184" cy="502920"/>
          </a:xfrm>
          <a:prstGeom prst="chevron">
            <a:avLst/>
          </a:prstGeom>
          <a:solidFill>
            <a:srgbClr val="C69A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ounded Rectangle 22"/>
          <p:cNvSpPr/>
          <p:nvPr/>
        </p:nvSpPr>
        <p:spPr>
          <a:xfrm>
            <a:off x="8823960" y="2421255"/>
            <a:ext cx="1325880" cy="1143000"/>
          </a:xfrm>
          <a:prstGeom prst="roundRect">
            <a:avLst/>
          </a:prstGeom>
          <a:solidFill>
            <a:srgbClr val="FFFFFF"/>
          </a:solidFill>
          <a:ln w="2032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500">
                <a:solidFill>
                  <a:srgbClr val="28343D"/>
                </a:solidFill>
                <a:latin typeface="Georgia" panose="02040502050405020303"/>
              </a:defRPr>
            </a:pPr>
            <a:r>
              <a:t>Microscopic</a:t>
            </a:r>
            <a:br/>
            <a:r>
              <a:t>evaluation</a:t>
            </a:r>
          </a:p>
        </p:txBody>
      </p:sp>
      <p:sp>
        <p:nvSpPr>
          <p:cNvPr id="24" name="Rectangle 23"/>
          <p:cNvSpPr/>
          <p:nvPr/>
        </p:nvSpPr>
        <p:spPr>
          <a:xfrm>
            <a:off x="8823960" y="2240280"/>
            <a:ext cx="1325880" cy="274320"/>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300" b="1">
                <a:solidFill>
                  <a:srgbClr val="FFFFFF"/>
                </a:solidFill>
                <a:latin typeface="Georgia" panose="02040502050405020303"/>
              </a:defRPr>
            </a:pPr>
            <a:r>
              <a:t>6</a:t>
            </a:r>
          </a:p>
        </p:txBody>
      </p:sp>
      <p:sp>
        <p:nvSpPr>
          <p:cNvPr id="25" name="Chevron 24"/>
          <p:cNvSpPr/>
          <p:nvPr/>
        </p:nvSpPr>
        <p:spPr>
          <a:xfrm>
            <a:off x="10195559" y="2542032"/>
            <a:ext cx="329184" cy="502920"/>
          </a:xfrm>
          <a:prstGeom prst="chevron">
            <a:avLst/>
          </a:prstGeom>
          <a:solidFill>
            <a:srgbClr val="C69A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ounded Rectangle 25"/>
          <p:cNvSpPr/>
          <p:nvPr/>
        </p:nvSpPr>
        <p:spPr>
          <a:xfrm>
            <a:off x="10488168" y="2384425"/>
            <a:ext cx="1325880" cy="1143000"/>
          </a:xfrm>
          <a:prstGeom prst="roundRect">
            <a:avLst/>
          </a:prstGeom>
          <a:solidFill>
            <a:srgbClr val="FFFFFF"/>
          </a:solidFill>
          <a:ln w="2032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500">
                <a:solidFill>
                  <a:srgbClr val="28343D"/>
                </a:solidFill>
                <a:latin typeface="Georgia" panose="02040502050405020303"/>
              </a:defRPr>
            </a:pPr>
            <a:r>
              <a:t>Report and</a:t>
            </a:r>
            <a:br/>
            <a:r>
              <a:t>interpretation</a:t>
            </a:r>
          </a:p>
        </p:txBody>
      </p:sp>
      <p:sp>
        <p:nvSpPr>
          <p:cNvPr id="27" name="Rectangle 26"/>
          <p:cNvSpPr/>
          <p:nvPr/>
        </p:nvSpPr>
        <p:spPr>
          <a:xfrm>
            <a:off x="10488168" y="2240280"/>
            <a:ext cx="1325880" cy="274320"/>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300" b="1">
                <a:solidFill>
                  <a:srgbClr val="FFFFFF"/>
                </a:solidFill>
                <a:latin typeface="Georgia" panose="02040502050405020303"/>
              </a:defRPr>
            </a:pPr>
            <a:r>
              <a:t>7</a:t>
            </a:r>
          </a:p>
        </p:txBody>
      </p:sp>
      <p:sp>
        <p:nvSpPr>
          <p:cNvPr id="28" name="Rounded Rectangle 27"/>
          <p:cNvSpPr/>
          <p:nvPr/>
        </p:nvSpPr>
        <p:spPr>
          <a:xfrm>
            <a:off x="731520" y="1325880"/>
            <a:ext cx="2468880" cy="320040"/>
          </a:xfrm>
          <a:prstGeom prst="roundRect">
            <a:avLst/>
          </a:prstGeom>
          <a:solidFill>
            <a:srgbClr val="F5ECD1"/>
          </a:solidFill>
          <a:ln>
            <a:solidFill>
              <a:srgbClr val="C69A24"/>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09254A"/>
                </a:solidFill>
                <a:latin typeface="Times New Roman" panose="02020603050405020304"/>
              </a:defRPr>
            </a:pPr>
            <a:r>
              <a:t>Input</a:t>
            </a:r>
          </a:p>
        </p:txBody>
      </p:sp>
      <p:sp>
        <p:nvSpPr>
          <p:cNvPr id="29" name="Rounded Rectangle 28"/>
          <p:cNvSpPr/>
          <p:nvPr/>
        </p:nvSpPr>
        <p:spPr>
          <a:xfrm>
            <a:off x="3360420" y="1320165"/>
            <a:ext cx="4663440" cy="320040"/>
          </a:xfrm>
          <a:prstGeom prst="roundRect">
            <a:avLst/>
          </a:prstGeom>
          <a:solidFill>
            <a:srgbClr val="F5ECD1"/>
          </a:solidFill>
          <a:ln>
            <a:solidFill>
              <a:srgbClr val="C69A24"/>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09254A"/>
                </a:solidFill>
                <a:latin typeface="Times New Roman" panose="02020603050405020304"/>
              </a:defRPr>
            </a:pPr>
            <a:r>
              <a:t>Process</a:t>
            </a:r>
          </a:p>
        </p:txBody>
      </p:sp>
      <p:sp>
        <p:nvSpPr>
          <p:cNvPr id="30" name="Rounded Rectangle 29"/>
          <p:cNvSpPr/>
          <p:nvPr/>
        </p:nvSpPr>
        <p:spPr>
          <a:xfrm>
            <a:off x="8183879" y="1325880"/>
            <a:ext cx="2468880" cy="320040"/>
          </a:xfrm>
          <a:prstGeom prst="roundRect">
            <a:avLst/>
          </a:prstGeom>
          <a:solidFill>
            <a:srgbClr val="F5ECD1"/>
          </a:solidFill>
          <a:ln>
            <a:solidFill>
              <a:srgbClr val="C69A24"/>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09254A"/>
                </a:solidFill>
                <a:latin typeface="Times New Roman" panose="02020603050405020304"/>
              </a:defRPr>
            </a:pPr>
            <a:r>
              <a:t>Outcome</a:t>
            </a:r>
          </a:p>
        </p:txBody>
      </p:sp>
      <p:sp>
        <p:nvSpPr>
          <p:cNvPr id="31" name="TextBox 30"/>
          <p:cNvSpPr txBox="1"/>
          <p:nvPr/>
        </p:nvSpPr>
        <p:spPr>
          <a:xfrm>
            <a:off x="685800" y="3977639"/>
            <a:ext cx="10881360" cy="822960"/>
          </a:xfrm>
          <a:prstGeom prst="rect">
            <a:avLst/>
          </a:prstGeom>
          <a:noFill/>
        </p:spPr>
        <p:txBody>
          <a:bodyPr wrap="square" anchor="t">
            <a:spAutoFit/>
          </a:bodyPr>
          <a:lstStyle/>
          <a:p>
            <a:pPr algn="ctr">
              <a:spcAft>
                <a:spcPts val="200"/>
              </a:spcAft>
              <a:defRPr sz="1900" b="1">
                <a:solidFill>
                  <a:srgbClr val="09254A"/>
                </a:solidFill>
                <a:latin typeface="Georgia" panose="02040502050405020303"/>
              </a:defRPr>
            </a:pPr>
            <a:r>
              <a:t>Each step can affect the next one. A strong report depends on a strong workflow.</a:t>
            </a:r>
          </a:p>
        </p:txBody>
      </p:sp>
      <p:sp>
        <p:nvSpPr>
          <p:cNvPr id="32" name="Rounded Rectangle 31"/>
          <p:cNvSpPr/>
          <p:nvPr/>
        </p:nvSpPr>
        <p:spPr>
          <a:xfrm>
            <a:off x="256032" y="5998464"/>
            <a:ext cx="11064240" cy="384048"/>
          </a:xfrm>
          <a:prstGeom prst="roundRect">
            <a:avLst/>
          </a:prstGeom>
          <a:solidFill>
            <a:srgbClr val="09254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l">
              <a:defRPr sz="1100" b="1">
                <a:solidFill>
                  <a:srgbClr val="FFFFFF"/>
                </a:solidFill>
                <a:latin typeface="Georgia" panose="02040502050405020303"/>
              </a:defRPr>
            </a:pPr>
            <a:r>
              <a:t>Take-home: Think of semen examination as a sequence: good instructions and good sample handling make the later numbers more trustworthy.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FAFA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58368"/>
          </a:xfrm>
          <a:prstGeom prst="rect">
            <a:avLst/>
          </a:prstGeom>
          <a:solidFill>
            <a:srgbClr val="09254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l"/>
            <a:r>
              <a:rPr sz="2400" b="1">
                <a:solidFill>
                  <a:srgbClr val="FFFFFF"/>
                </a:solidFill>
                <a:latin typeface="Times New Roman" panose="02020603050405020304"/>
              </a:rPr>
              <a:t>Core parameters and units</a:t>
            </a:r>
            <a:endParaRPr sz="2400" b="1">
              <a:solidFill>
                <a:srgbClr val="FFFFFF"/>
              </a:solidFill>
              <a:latin typeface="Times New Roman" panose="02020603050405020304"/>
            </a:endParaRPr>
          </a:p>
          <a:p>
            <a:pPr>
              <a:defRPr sz="1050">
                <a:solidFill>
                  <a:srgbClr val="E1EBF2"/>
                </a:solidFill>
                <a:latin typeface="Georgia" panose="02040502050405020303"/>
              </a:defRPr>
            </a:pPr>
            <a:r>
              <a:t>How to read the main report headings</a:t>
            </a:r>
          </a:p>
        </p:txBody>
      </p:sp>
      <p:sp>
        <p:nvSpPr>
          <p:cNvPr id="4" name="Rounded Rectangle 3"/>
          <p:cNvSpPr/>
          <p:nvPr/>
        </p:nvSpPr>
        <p:spPr>
          <a:xfrm>
            <a:off x="11338560" y="128016"/>
            <a:ext cx="548640" cy="310896"/>
          </a:xfrm>
          <a:prstGeom prst="roundRect">
            <a:avLst/>
          </a:prstGeom>
          <a:solidFill>
            <a:srgbClr val="C69A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09254A"/>
                </a:solidFill>
                <a:latin typeface="Georgia" panose="02040502050405020303"/>
              </a:rPr>
              <a:t>12</a:t>
            </a:r>
            <a:endParaRPr sz="1400" b="1">
              <a:solidFill>
                <a:srgbClr val="09254A"/>
              </a:solidFill>
              <a:latin typeface="Georgia" panose="02040502050405020303"/>
            </a:endParaRPr>
          </a:p>
        </p:txBody>
      </p:sp>
      <p:sp>
        <p:nvSpPr>
          <p:cNvPr id="5" name="TextBox 4"/>
          <p:cNvSpPr txBox="1"/>
          <p:nvPr/>
        </p:nvSpPr>
        <p:spPr>
          <a:xfrm>
            <a:off x="10698480" y="6291072"/>
            <a:ext cx="1005840" cy="164592"/>
          </a:xfrm>
          <a:prstGeom prst="rect">
            <a:avLst/>
          </a:prstGeom>
          <a:noFill/>
        </p:spPr>
        <p:txBody>
          <a:bodyPr wrap="none">
            <a:spAutoFit/>
          </a:bodyPr>
          <a:lstStyle/>
          <a:p>
            <a:pPr algn="r">
              <a:defRPr sz="800">
                <a:solidFill>
                  <a:srgbClr val="28343D"/>
                </a:solidFill>
                <a:latin typeface="Georgia" panose="02040502050405020303"/>
              </a:defRPr>
            </a:pPr>
            <a:r>
              <a:t>[1,2]</a:t>
            </a:r>
          </a:p>
        </p:txBody>
      </p:sp>
      <p:sp>
        <p:nvSpPr>
          <p:cNvPr id="6" name="Rectangle 5"/>
          <p:cNvSpPr/>
          <p:nvPr/>
        </p:nvSpPr>
        <p:spPr>
          <a:xfrm>
            <a:off x="0" y="6565392"/>
            <a:ext cx="12191695" cy="292608"/>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228600" y="6574536"/>
            <a:ext cx="6217920" cy="164592"/>
          </a:xfrm>
          <a:prstGeom prst="rect">
            <a:avLst/>
          </a:prstGeom>
          <a:noFill/>
        </p:spPr>
        <p:txBody>
          <a:bodyPr wrap="none">
            <a:spAutoFit/>
          </a:bodyPr>
          <a:lstStyle/>
          <a:p>
            <a:pPr>
              <a:defRPr sz="850">
                <a:solidFill>
                  <a:srgbClr val="09254A"/>
                </a:solidFill>
                <a:latin typeface="Georgia" panose="02040502050405020303"/>
              </a:defRPr>
            </a:pPr>
            <a:r>
              <a:t>Inside Embryo by Aurion  |  insideembryo.com  |  Beginner teaching presentation</a:t>
            </a:r>
          </a:p>
        </p:txBody>
      </p:sp>
      <p:pic>
        <p:nvPicPr>
          <p:cNvPr id="8" name="Picture 7" descr="a_clean_scientific_illustration_photomicrograph_st.png"/>
          <p:cNvPicPr>
            <a:picLocks noChangeAspect="1"/>
          </p:cNvPicPr>
          <p:nvPr/>
        </p:nvPicPr>
        <p:blipFill>
          <a:blip r:embed="rId1"/>
          <a:stretch>
            <a:fillRect/>
          </a:stretch>
        </p:blipFill>
        <p:spPr>
          <a:xfrm>
            <a:off x="7406640" y="1325880"/>
            <a:ext cx="4160520" cy="3794760"/>
          </a:xfrm>
          <a:prstGeom prst="rect">
            <a:avLst/>
          </a:prstGeom>
        </p:spPr>
      </p:pic>
      <p:graphicFrame>
        <p:nvGraphicFramePr>
          <p:cNvPr id="9" name="Table 8"/>
          <p:cNvGraphicFramePr>
            <a:graphicFrameLocks noGrp="1"/>
          </p:cNvGraphicFramePr>
          <p:nvPr/>
        </p:nvGraphicFramePr>
        <p:xfrm>
          <a:off x="502920" y="1417320"/>
          <a:ext cx="6492240" cy="4434840"/>
        </p:xfrm>
        <a:graphic>
          <a:graphicData uri="http://schemas.openxmlformats.org/drawingml/2006/table">
            <a:tbl>
              <a:tblPr firstRow="1" bandRow="1">
                <a:tableStyleId>{5C22544A-7EE6-4342-B048-85BDC9FD1C3A}</a:tableStyleId>
              </a:tblPr>
              <a:tblGrid>
                <a:gridCol w="2011680"/>
                <a:gridCol w="2148840"/>
                <a:gridCol w="2331720"/>
              </a:tblGrid>
              <a:tr h="633548">
                <a:tc>
                  <a:txBody>
                    <a:bodyPr/>
                    <a:lstStyle/>
                    <a:p>
                      <a:pPr algn="ctr">
                        <a:defRPr sz="1400" b="1">
                          <a:solidFill>
                            <a:srgbClr val="FFFFFF"/>
                          </a:solidFill>
                          <a:latin typeface="Times New Roman" panose="02020603050405020304"/>
                        </a:defRPr>
                      </a:pPr>
                      <a:r>
                        <a:t>Parameter</a:t>
                      </a:r>
                    </a:p>
                  </a:txBody>
                  <a:tcPr>
                    <a:solidFill>
                      <a:srgbClr val="09254A"/>
                    </a:solidFill>
                  </a:tcPr>
                </a:tc>
                <a:tc>
                  <a:txBody>
                    <a:bodyPr/>
                    <a:lstStyle/>
                    <a:p>
                      <a:pPr algn="ctr">
                        <a:defRPr sz="1400" b="1">
                          <a:solidFill>
                            <a:srgbClr val="FFFFFF"/>
                          </a:solidFill>
                          <a:latin typeface="Times New Roman" panose="02020603050405020304"/>
                        </a:defRPr>
                      </a:pPr>
                      <a:r>
                        <a:t>What it tells you</a:t>
                      </a:r>
                    </a:p>
                  </a:txBody>
                  <a:tcPr>
                    <a:solidFill>
                      <a:srgbClr val="09254A"/>
                    </a:solidFill>
                  </a:tcPr>
                </a:tc>
                <a:tc>
                  <a:txBody>
                    <a:bodyPr/>
                    <a:lstStyle/>
                    <a:p>
                      <a:pPr algn="ctr">
                        <a:defRPr sz="1400" b="1">
                          <a:solidFill>
                            <a:srgbClr val="FFFFFF"/>
                          </a:solidFill>
                          <a:latin typeface="Times New Roman" panose="02020603050405020304"/>
                        </a:defRPr>
                      </a:pPr>
                      <a:r>
                        <a:t>Common unit</a:t>
                      </a:r>
                    </a:p>
                  </a:txBody>
                  <a:tcPr>
                    <a:solidFill>
                      <a:srgbClr val="09254A"/>
                    </a:solidFill>
                  </a:tcPr>
                </a:tc>
              </a:tr>
              <a:tr h="633548">
                <a:tc>
                  <a:txBody>
                    <a:bodyPr/>
                    <a:lstStyle/>
                    <a:p>
                      <a:pPr algn="ctr">
                        <a:defRPr sz="1350">
                          <a:solidFill>
                            <a:srgbClr val="28343D"/>
                          </a:solidFill>
                          <a:latin typeface="Georgia" panose="02040502050405020303"/>
                        </a:defRPr>
                      </a:pPr>
                      <a:r>
                        <a:t>Volume</a:t>
                      </a:r>
                    </a:p>
                  </a:txBody>
                  <a:tcPr>
                    <a:solidFill>
                      <a:srgbClr val="FFFFFF"/>
                    </a:solidFill>
                  </a:tcPr>
                </a:tc>
                <a:tc>
                  <a:txBody>
                    <a:bodyPr/>
                    <a:lstStyle/>
                    <a:p>
                      <a:pPr algn="ctr">
                        <a:defRPr sz="1250">
                          <a:solidFill>
                            <a:srgbClr val="28343D"/>
                          </a:solidFill>
                          <a:latin typeface="Georgia" panose="02040502050405020303"/>
                        </a:defRPr>
                      </a:pPr>
                      <a:r>
                        <a:t>Size of ejaculate</a:t>
                      </a:r>
                    </a:p>
                  </a:txBody>
                  <a:tcPr>
                    <a:solidFill>
                      <a:srgbClr val="FFFFFF"/>
                    </a:solidFill>
                  </a:tcPr>
                </a:tc>
                <a:tc>
                  <a:txBody>
                    <a:bodyPr/>
                    <a:lstStyle/>
                    <a:p>
                      <a:pPr algn="ctr">
                        <a:defRPr sz="1350">
                          <a:solidFill>
                            <a:srgbClr val="28343D"/>
                          </a:solidFill>
                          <a:latin typeface="Georgia" panose="02040502050405020303"/>
                        </a:defRPr>
                      </a:pPr>
                      <a:r>
                        <a:t>mL</a:t>
                      </a:r>
                    </a:p>
                  </a:txBody>
                  <a:tcPr>
                    <a:solidFill>
                      <a:srgbClr val="FFFFFF"/>
                    </a:solidFill>
                  </a:tcPr>
                </a:tc>
              </a:tr>
              <a:tr h="633548">
                <a:tc>
                  <a:txBody>
                    <a:bodyPr/>
                    <a:lstStyle/>
                    <a:p>
                      <a:pPr algn="ctr">
                        <a:defRPr sz="1350">
                          <a:solidFill>
                            <a:srgbClr val="28343D"/>
                          </a:solidFill>
                          <a:latin typeface="Georgia" panose="02040502050405020303"/>
                        </a:defRPr>
                      </a:pPr>
                      <a:r>
                        <a:t>Concentration</a:t>
                      </a:r>
                    </a:p>
                  </a:txBody>
                  <a:tcPr>
                    <a:solidFill>
                      <a:srgbClr val="FAFAF7"/>
                    </a:solidFill>
                  </a:tcPr>
                </a:tc>
                <a:tc>
                  <a:txBody>
                    <a:bodyPr/>
                    <a:lstStyle/>
                    <a:p>
                      <a:pPr algn="ctr">
                        <a:defRPr sz="1250">
                          <a:solidFill>
                            <a:srgbClr val="28343D"/>
                          </a:solidFill>
                          <a:latin typeface="Georgia" panose="02040502050405020303"/>
                        </a:defRPr>
                      </a:pPr>
                      <a:r>
                        <a:t>Sperm number per mL</a:t>
                      </a:r>
                    </a:p>
                  </a:txBody>
                  <a:tcPr>
                    <a:solidFill>
                      <a:srgbClr val="FAFAF7"/>
                    </a:solidFill>
                  </a:tcPr>
                </a:tc>
                <a:tc>
                  <a:txBody>
                    <a:bodyPr/>
                    <a:lstStyle/>
                    <a:p>
                      <a:pPr algn="ctr">
                        <a:defRPr sz="1350">
                          <a:solidFill>
                            <a:srgbClr val="28343D"/>
                          </a:solidFill>
                          <a:latin typeface="Georgia" panose="02040502050405020303"/>
                        </a:defRPr>
                      </a:pPr>
                      <a:r>
                        <a:t>10⁶/mL</a:t>
                      </a:r>
                    </a:p>
                  </a:txBody>
                  <a:tcPr>
                    <a:solidFill>
                      <a:srgbClr val="FAFAF7"/>
                    </a:solidFill>
                  </a:tcPr>
                </a:tc>
              </a:tr>
              <a:tr h="633548">
                <a:tc>
                  <a:txBody>
                    <a:bodyPr/>
                    <a:lstStyle/>
                    <a:p>
                      <a:pPr algn="ctr">
                        <a:defRPr sz="1350">
                          <a:solidFill>
                            <a:srgbClr val="28343D"/>
                          </a:solidFill>
                          <a:latin typeface="Georgia" panose="02040502050405020303"/>
                        </a:defRPr>
                      </a:pPr>
                      <a:r>
                        <a:t>Total sperm number</a:t>
                      </a:r>
                    </a:p>
                  </a:txBody>
                  <a:tcPr>
                    <a:solidFill>
                      <a:srgbClr val="FFFFFF"/>
                    </a:solidFill>
                  </a:tcPr>
                </a:tc>
                <a:tc>
                  <a:txBody>
                    <a:bodyPr/>
                    <a:lstStyle/>
                    <a:p>
                      <a:pPr algn="ctr">
                        <a:defRPr sz="1250">
                          <a:solidFill>
                            <a:srgbClr val="28343D"/>
                          </a:solidFill>
                          <a:latin typeface="Georgia" panose="02040502050405020303"/>
                        </a:defRPr>
                      </a:pPr>
                      <a:r>
                        <a:t>Total sperm in whole ejaculate</a:t>
                      </a:r>
                    </a:p>
                  </a:txBody>
                  <a:tcPr>
                    <a:solidFill>
                      <a:srgbClr val="FFFFFF"/>
                    </a:solidFill>
                  </a:tcPr>
                </a:tc>
                <a:tc>
                  <a:txBody>
                    <a:bodyPr/>
                    <a:lstStyle/>
                    <a:p>
                      <a:pPr algn="ctr">
                        <a:defRPr sz="1350">
                          <a:solidFill>
                            <a:srgbClr val="28343D"/>
                          </a:solidFill>
                          <a:latin typeface="Georgia" panose="02040502050405020303"/>
                        </a:defRPr>
                      </a:pPr>
                      <a:r>
                        <a:t>10⁶/ejaculate</a:t>
                      </a:r>
                    </a:p>
                  </a:txBody>
                  <a:tcPr>
                    <a:solidFill>
                      <a:srgbClr val="FFFFFF"/>
                    </a:solidFill>
                  </a:tcPr>
                </a:tc>
              </a:tr>
              <a:tr h="633548">
                <a:tc>
                  <a:txBody>
                    <a:bodyPr/>
                    <a:lstStyle/>
                    <a:p>
                      <a:pPr algn="ctr">
                        <a:defRPr sz="1350">
                          <a:solidFill>
                            <a:srgbClr val="28343D"/>
                          </a:solidFill>
                          <a:latin typeface="Georgia" panose="02040502050405020303"/>
                        </a:defRPr>
                      </a:pPr>
                      <a:r>
                        <a:t>Progressive motility</a:t>
                      </a:r>
                    </a:p>
                  </a:txBody>
                  <a:tcPr>
                    <a:solidFill>
                      <a:srgbClr val="FAFAF7"/>
                    </a:solidFill>
                  </a:tcPr>
                </a:tc>
                <a:tc>
                  <a:txBody>
                    <a:bodyPr/>
                    <a:lstStyle/>
                    <a:p>
                      <a:pPr algn="ctr">
                        <a:defRPr sz="1250">
                          <a:solidFill>
                            <a:srgbClr val="28343D"/>
                          </a:solidFill>
                          <a:latin typeface="Georgia" panose="02040502050405020303"/>
                        </a:defRPr>
                      </a:pPr>
                      <a:r>
                        <a:t>Forward-moving sperm</a:t>
                      </a:r>
                    </a:p>
                  </a:txBody>
                  <a:tcPr>
                    <a:solidFill>
                      <a:srgbClr val="FAFAF7"/>
                    </a:solidFill>
                  </a:tcPr>
                </a:tc>
                <a:tc>
                  <a:txBody>
                    <a:bodyPr/>
                    <a:lstStyle/>
                    <a:p>
                      <a:pPr algn="ctr">
                        <a:defRPr sz="1350">
                          <a:solidFill>
                            <a:srgbClr val="28343D"/>
                          </a:solidFill>
                          <a:latin typeface="Georgia" panose="02040502050405020303"/>
                        </a:defRPr>
                      </a:pPr>
                      <a:r>
                        <a:t>%</a:t>
                      </a:r>
                    </a:p>
                  </a:txBody>
                  <a:tcPr>
                    <a:solidFill>
                      <a:srgbClr val="FAFAF7"/>
                    </a:solidFill>
                  </a:tcPr>
                </a:tc>
              </a:tr>
              <a:tr h="633548">
                <a:tc>
                  <a:txBody>
                    <a:bodyPr/>
                    <a:lstStyle/>
                    <a:p>
                      <a:pPr algn="ctr">
                        <a:defRPr sz="1350">
                          <a:solidFill>
                            <a:srgbClr val="28343D"/>
                          </a:solidFill>
                          <a:latin typeface="Georgia" panose="02040502050405020303"/>
                        </a:defRPr>
                      </a:pPr>
                      <a:r>
                        <a:t>Total motility</a:t>
                      </a:r>
                    </a:p>
                  </a:txBody>
                  <a:tcPr>
                    <a:solidFill>
                      <a:srgbClr val="FFFFFF"/>
                    </a:solidFill>
                  </a:tcPr>
                </a:tc>
                <a:tc>
                  <a:txBody>
                    <a:bodyPr/>
                    <a:lstStyle/>
                    <a:p>
                      <a:pPr algn="ctr">
                        <a:defRPr sz="1250">
                          <a:solidFill>
                            <a:srgbClr val="28343D"/>
                          </a:solidFill>
                          <a:latin typeface="Georgia" panose="02040502050405020303"/>
                        </a:defRPr>
                      </a:pPr>
                      <a:r>
                        <a:t>All moving sperm</a:t>
                      </a:r>
                    </a:p>
                  </a:txBody>
                  <a:tcPr>
                    <a:solidFill>
                      <a:srgbClr val="FFFFFF"/>
                    </a:solidFill>
                  </a:tcPr>
                </a:tc>
                <a:tc>
                  <a:txBody>
                    <a:bodyPr/>
                    <a:lstStyle/>
                    <a:p>
                      <a:pPr algn="ctr">
                        <a:defRPr sz="1350">
                          <a:solidFill>
                            <a:srgbClr val="28343D"/>
                          </a:solidFill>
                          <a:latin typeface="Georgia" panose="02040502050405020303"/>
                        </a:defRPr>
                      </a:pPr>
                      <a:r>
                        <a:t>%</a:t>
                      </a:r>
                    </a:p>
                  </a:txBody>
                  <a:tcPr>
                    <a:solidFill>
                      <a:srgbClr val="FFFFFF"/>
                    </a:solidFill>
                  </a:tcPr>
                </a:tc>
              </a:tr>
              <a:tr h="633552">
                <a:tc>
                  <a:txBody>
                    <a:bodyPr/>
                    <a:lstStyle/>
                    <a:p>
                      <a:pPr algn="ctr">
                        <a:defRPr sz="1350">
                          <a:solidFill>
                            <a:srgbClr val="28343D"/>
                          </a:solidFill>
                          <a:latin typeface="Georgia" panose="02040502050405020303"/>
                        </a:defRPr>
                      </a:pPr>
                      <a:r>
                        <a:t>Vitality / morphology</a:t>
                      </a:r>
                    </a:p>
                  </a:txBody>
                  <a:tcPr>
                    <a:solidFill>
                      <a:srgbClr val="FAFAF7"/>
                    </a:solidFill>
                  </a:tcPr>
                </a:tc>
                <a:tc>
                  <a:txBody>
                    <a:bodyPr/>
                    <a:lstStyle/>
                    <a:p>
                      <a:pPr algn="ctr">
                        <a:defRPr sz="1250">
                          <a:solidFill>
                            <a:srgbClr val="28343D"/>
                          </a:solidFill>
                          <a:latin typeface="Georgia" panose="02040502050405020303"/>
                        </a:defRPr>
                      </a:pPr>
                      <a:r>
                        <a:t>Live sperm / normal forms</a:t>
                      </a:r>
                    </a:p>
                  </a:txBody>
                  <a:tcPr>
                    <a:solidFill>
                      <a:srgbClr val="FAFAF7"/>
                    </a:solidFill>
                  </a:tcPr>
                </a:tc>
                <a:tc>
                  <a:txBody>
                    <a:bodyPr/>
                    <a:lstStyle/>
                    <a:p>
                      <a:pPr algn="ctr">
                        <a:defRPr sz="1350">
                          <a:solidFill>
                            <a:srgbClr val="28343D"/>
                          </a:solidFill>
                          <a:latin typeface="Georgia" panose="02040502050405020303"/>
                        </a:defRPr>
                      </a:pPr>
                      <a:r>
                        <a:t>%</a:t>
                      </a:r>
                    </a:p>
                  </a:txBody>
                  <a:tcPr>
                    <a:solidFill>
                      <a:srgbClr val="FAFAF7"/>
                    </a:solidFill>
                  </a:tcPr>
                </a:tc>
              </a:tr>
            </a:tbl>
          </a:graphicData>
        </a:graphic>
      </p:graphicFrame>
      <p:sp>
        <p:nvSpPr>
          <p:cNvPr id="10" name="Rounded Rectangle 9"/>
          <p:cNvSpPr/>
          <p:nvPr/>
        </p:nvSpPr>
        <p:spPr>
          <a:xfrm>
            <a:off x="256032" y="5998464"/>
            <a:ext cx="11064240" cy="384048"/>
          </a:xfrm>
          <a:prstGeom prst="roundRect">
            <a:avLst/>
          </a:prstGeom>
          <a:solidFill>
            <a:srgbClr val="09254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l">
              <a:defRPr sz="1100" b="1">
                <a:solidFill>
                  <a:srgbClr val="FFFFFF"/>
                </a:solidFill>
                <a:latin typeface="Georgia" panose="02040502050405020303"/>
              </a:defRPr>
            </a:pPr>
            <a:r>
              <a:t>Take-home: Always read the unit and denominator before interpreting a parameter.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57150"/>
            <a:ext cx="12191695" cy="6858000"/>
          </a:xfrm>
          <a:prstGeom prst="rect">
            <a:avLst/>
          </a:prstGeom>
          <a:solidFill>
            <a:srgbClr val="FAFA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58368"/>
          </a:xfrm>
          <a:prstGeom prst="rect">
            <a:avLst/>
          </a:prstGeom>
          <a:solidFill>
            <a:srgbClr val="09254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l"/>
            <a:r>
              <a:rPr sz="2400" b="1">
                <a:solidFill>
                  <a:srgbClr val="FFFFFF"/>
                </a:solidFill>
                <a:latin typeface="Times New Roman" panose="02020603050405020304"/>
              </a:rPr>
              <a:t>Basic comparison: WHO 5th versus 6th edition</a:t>
            </a:r>
            <a:endParaRPr sz="2400" b="1">
              <a:solidFill>
                <a:srgbClr val="FFFFFF"/>
              </a:solidFill>
              <a:latin typeface="Times New Roman" panose="02020603050405020304"/>
            </a:endParaRPr>
          </a:p>
          <a:p>
            <a:pPr>
              <a:defRPr sz="1050">
                <a:solidFill>
                  <a:srgbClr val="E1EBF2"/>
                </a:solidFill>
                <a:latin typeface="Georgia" panose="02040502050405020303"/>
              </a:defRPr>
            </a:pPr>
            <a:r>
              <a:t>Similar purpose, updated emphasis</a:t>
            </a:r>
          </a:p>
        </p:txBody>
      </p:sp>
      <p:sp>
        <p:nvSpPr>
          <p:cNvPr id="4" name="Rounded Rectangle 3"/>
          <p:cNvSpPr/>
          <p:nvPr/>
        </p:nvSpPr>
        <p:spPr>
          <a:xfrm>
            <a:off x="11338560" y="128016"/>
            <a:ext cx="548640" cy="310896"/>
          </a:xfrm>
          <a:prstGeom prst="roundRect">
            <a:avLst/>
          </a:prstGeom>
          <a:solidFill>
            <a:srgbClr val="C69A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09254A"/>
                </a:solidFill>
                <a:latin typeface="Georgia" panose="02040502050405020303"/>
              </a:rPr>
              <a:t>13</a:t>
            </a:r>
            <a:endParaRPr sz="1400" b="1">
              <a:solidFill>
                <a:srgbClr val="09254A"/>
              </a:solidFill>
              <a:latin typeface="Georgia" panose="02040502050405020303"/>
            </a:endParaRPr>
          </a:p>
        </p:txBody>
      </p:sp>
      <p:sp>
        <p:nvSpPr>
          <p:cNvPr id="5" name="TextBox 4"/>
          <p:cNvSpPr txBox="1"/>
          <p:nvPr/>
        </p:nvSpPr>
        <p:spPr>
          <a:xfrm>
            <a:off x="10698480" y="6291072"/>
            <a:ext cx="1005840" cy="164592"/>
          </a:xfrm>
          <a:prstGeom prst="rect">
            <a:avLst/>
          </a:prstGeom>
          <a:noFill/>
        </p:spPr>
        <p:txBody>
          <a:bodyPr wrap="none">
            <a:spAutoFit/>
          </a:bodyPr>
          <a:lstStyle/>
          <a:p>
            <a:pPr algn="r">
              <a:defRPr sz="800">
                <a:solidFill>
                  <a:srgbClr val="28343D"/>
                </a:solidFill>
                <a:latin typeface="Georgia" panose="02040502050405020303"/>
              </a:defRPr>
            </a:pPr>
            <a:r>
              <a:t>[1–6]</a:t>
            </a:r>
          </a:p>
        </p:txBody>
      </p:sp>
      <p:sp>
        <p:nvSpPr>
          <p:cNvPr id="6" name="Rectangle 5"/>
          <p:cNvSpPr/>
          <p:nvPr/>
        </p:nvSpPr>
        <p:spPr>
          <a:xfrm>
            <a:off x="0" y="6565392"/>
            <a:ext cx="12191695" cy="292608"/>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228600" y="6574536"/>
            <a:ext cx="6217920" cy="164592"/>
          </a:xfrm>
          <a:prstGeom prst="rect">
            <a:avLst/>
          </a:prstGeom>
          <a:noFill/>
        </p:spPr>
        <p:txBody>
          <a:bodyPr wrap="none">
            <a:spAutoFit/>
          </a:bodyPr>
          <a:lstStyle/>
          <a:p>
            <a:pPr>
              <a:defRPr sz="850">
                <a:solidFill>
                  <a:srgbClr val="09254A"/>
                </a:solidFill>
                <a:latin typeface="Georgia" panose="02040502050405020303"/>
              </a:defRPr>
            </a:pPr>
            <a:r>
              <a:t>Inside Embryo by Aurion  |  insideembryo.com  |  Beginner teaching presentation</a:t>
            </a:r>
          </a:p>
        </p:txBody>
      </p:sp>
      <p:sp>
        <p:nvSpPr>
          <p:cNvPr id="8" name="Rounded Rectangle 7"/>
          <p:cNvSpPr/>
          <p:nvPr/>
        </p:nvSpPr>
        <p:spPr>
          <a:xfrm>
            <a:off x="566928" y="836295"/>
            <a:ext cx="5166360" cy="2651760"/>
          </a:xfrm>
          <a:prstGeom prst="roundRect">
            <a:avLst/>
          </a:prstGeom>
          <a:solidFill>
            <a:srgbClr val="FFFFFF"/>
          </a:solidFill>
          <a:ln>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566928" y="868045"/>
            <a:ext cx="5166360" cy="347472"/>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800" b="1">
                <a:solidFill>
                  <a:srgbClr val="FFFFFF"/>
                </a:solidFill>
                <a:latin typeface="Times New Roman" panose="02020603050405020304"/>
              </a:defRPr>
            </a:pPr>
            <a:r>
              <a:t>WHO 5th edition</a:t>
            </a:r>
          </a:p>
        </p:txBody>
      </p:sp>
      <p:sp>
        <p:nvSpPr>
          <p:cNvPr id="10" name="Rounded Rectangle 9"/>
          <p:cNvSpPr/>
          <p:nvPr/>
        </p:nvSpPr>
        <p:spPr>
          <a:xfrm>
            <a:off x="6355080" y="836295"/>
            <a:ext cx="5166360" cy="2651760"/>
          </a:xfrm>
          <a:prstGeom prst="roundRect">
            <a:avLst/>
          </a:prstGeom>
          <a:solidFill>
            <a:srgbClr val="FFFFFF"/>
          </a:solidFill>
          <a:ln>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6355080" y="868045"/>
            <a:ext cx="5166360" cy="347472"/>
          </a:xfrm>
          <a:prstGeom prst="rect">
            <a:avLst/>
          </a:prstGeom>
          <a:solidFill>
            <a:srgbClr val="05686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800" b="1">
                <a:solidFill>
                  <a:srgbClr val="FFFFFF"/>
                </a:solidFill>
                <a:latin typeface="Times New Roman" panose="02020603050405020304"/>
              </a:defRPr>
            </a:pPr>
            <a:r>
              <a:t>WHO 6th edition</a:t>
            </a:r>
          </a:p>
        </p:txBody>
      </p:sp>
      <p:sp>
        <p:nvSpPr>
          <p:cNvPr id="12" name="TextBox 11"/>
          <p:cNvSpPr txBox="1"/>
          <p:nvPr/>
        </p:nvSpPr>
        <p:spPr>
          <a:xfrm>
            <a:off x="777240" y="1554480"/>
            <a:ext cx="4754880" cy="320040"/>
          </a:xfrm>
          <a:prstGeom prst="rect">
            <a:avLst/>
          </a:prstGeom>
          <a:noFill/>
        </p:spPr>
        <p:txBody>
          <a:bodyPr wrap="square" anchor="t">
            <a:spAutoFit/>
          </a:bodyPr>
          <a:lstStyle/>
          <a:p>
            <a:pPr algn="l">
              <a:spcAft>
                <a:spcPts val="200"/>
              </a:spcAft>
              <a:defRPr sz="1500" b="1">
                <a:solidFill>
                  <a:srgbClr val="09254A"/>
                </a:solidFill>
                <a:latin typeface="Times New Roman" panose="02020603050405020304"/>
              </a:defRPr>
            </a:pPr>
            <a:r>
              <a:t>What happens</a:t>
            </a:r>
          </a:p>
        </p:txBody>
      </p:sp>
      <p:sp>
        <p:nvSpPr>
          <p:cNvPr id="13" name="TextBox 12"/>
          <p:cNvSpPr txBox="1"/>
          <p:nvPr/>
        </p:nvSpPr>
        <p:spPr>
          <a:xfrm>
            <a:off x="868680" y="1847088"/>
            <a:ext cx="4572000" cy="1554480"/>
          </a:xfrm>
          <a:prstGeom prst="rect">
            <a:avLst/>
          </a:prstGeom>
          <a:noFill/>
        </p:spPr>
        <p:txBody>
          <a:bodyPr wrap="square">
            <a:spAutoFit/>
          </a:bodyPr>
          <a:lstStyle/>
          <a:p>
            <a:pPr>
              <a:spcAft>
                <a:spcPts val="400"/>
              </a:spcAft>
              <a:defRPr sz="1400">
                <a:solidFill>
                  <a:srgbClr val="28343D"/>
                </a:solidFill>
                <a:latin typeface="Georgia" panose="02040502050405020303"/>
              </a:defRPr>
            </a:pPr>
            <a:r>
              <a:t>Introduced lower reference values from recent fathers.</a:t>
            </a:r>
          </a:p>
          <a:p>
            <a:pPr>
              <a:spcAft>
                <a:spcPts val="400"/>
              </a:spcAft>
              <a:defRPr sz="1400">
                <a:solidFill>
                  <a:srgbClr val="28343D"/>
                </a:solidFill>
                <a:latin typeface="Georgia" panose="02040502050405020303"/>
              </a:defRPr>
            </a:pPr>
            <a:r>
              <a:t>Focused on standard routine semen analysis methods.</a:t>
            </a:r>
          </a:p>
          <a:p>
            <a:pPr>
              <a:spcAft>
                <a:spcPts val="400"/>
              </a:spcAft>
              <a:defRPr sz="1400">
                <a:solidFill>
                  <a:srgbClr val="28343D"/>
                </a:solidFill>
                <a:latin typeface="Georgia" panose="02040502050405020303"/>
              </a:defRPr>
            </a:pPr>
            <a:r>
              <a:t>Often used as the reference framework for many current laboratories.</a:t>
            </a:r>
          </a:p>
        </p:txBody>
      </p:sp>
      <p:sp>
        <p:nvSpPr>
          <p:cNvPr id="14" name="TextBox 13"/>
          <p:cNvSpPr txBox="1"/>
          <p:nvPr/>
        </p:nvSpPr>
        <p:spPr>
          <a:xfrm>
            <a:off x="6565392" y="1554480"/>
            <a:ext cx="4754880" cy="320040"/>
          </a:xfrm>
          <a:prstGeom prst="rect">
            <a:avLst/>
          </a:prstGeom>
          <a:noFill/>
        </p:spPr>
        <p:txBody>
          <a:bodyPr wrap="square" anchor="t">
            <a:spAutoFit/>
          </a:bodyPr>
          <a:lstStyle/>
          <a:p>
            <a:pPr algn="l">
              <a:spcAft>
                <a:spcPts val="200"/>
              </a:spcAft>
              <a:defRPr sz="1500" b="1">
                <a:solidFill>
                  <a:srgbClr val="09254A"/>
                </a:solidFill>
                <a:latin typeface="Times New Roman" panose="02020603050405020304"/>
              </a:defRPr>
            </a:pPr>
            <a:r>
              <a:t>What happens</a:t>
            </a:r>
          </a:p>
        </p:txBody>
      </p:sp>
      <p:sp>
        <p:nvSpPr>
          <p:cNvPr id="15" name="TextBox 14"/>
          <p:cNvSpPr txBox="1"/>
          <p:nvPr/>
        </p:nvSpPr>
        <p:spPr>
          <a:xfrm>
            <a:off x="6656832" y="1847088"/>
            <a:ext cx="4572000" cy="1554480"/>
          </a:xfrm>
          <a:prstGeom prst="rect">
            <a:avLst/>
          </a:prstGeom>
          <a:noFill/>
        </p:spPr>
        <p:txBody>
          <a:bodyPr wrap="square">
            <a:spAutoFit/>
          </a:bodyPr>
          <a:lstStyle/>
          <a:p>
            <a:pPr>
              <a:spcAft>
                <a:spcPts val="400"/>
              </a:spcAft>
              <a:defRPr sz="1400">
                <a:solidFill>
                  <a:srgbClr val="28343D"/>
                </a:solidFill>
                <a:latin typeface="Georgia" panose="02040502050405020303"/>
              </a:defRPr>
            </a:pPr>
            <a:r>
              <a:t>Updates methods and strengthens QA/QC emphasis.</a:t>
            </a:r>
          </a:p>
          <a:p>
            <a:pPr>
              <a:spcAft>
                <a:spcPts val="400"/>
              </a:spcAft>
              <a:defRPr sz="1400">
                <a:solidFill>
                  <a:srgbClr val="28343D"/>
                </a:solidFill>
                <a:latin typeface="Georgia" panose="02040502050405020303"/>
              </a:defRPr>
            </a:pPr>
            <a:r>
              <a:t>Groups testing into basic, extended and advanced examination.</a:t>
            </a:r>
          </a:p>
          <a:p>
            <a:pPr>
              <a:spcAft>
                <a:spcPts val="400"/>
              </a:spcAft>
              <a:defRPr sz="1400">
                <a:solidFill>
                  <a:srgbClr val="28343D"/>
                </a:solidFill>
                <a:latin typeface="Georgia" panose="02040502050405020303"/>
              </a:defRPr>
            </a:pPr>
            <a:r>
              <a:t>Encourages cautious use of reference values and more nuanced interpretation.</a:t>
            </a:r>
          </a:p>
        </p:txBody>
      </p:sp>
      <p:sp>
        <p:nvSpPr>
          <p:cNvPr id="16" name="TextBox 15"/>
          <p:cNvSpPr txBox="1"/>
          <p:nvPr/>
        </p:nvSpPr>
        <p:spPr>
          <a:xfrm>
            <a:off x="567182" y="3606800"/>
            <a:ext cx="10972800" cy="292608"/>
          </a:xfrm>
          <a:prstGeom prst="rect">
            <a:avLst/>
          </a:prstGeom>
          <a:noFill/>
        </p:spPr>
        <p:txBody>
          <a:bodyPr wrap="square" anchor="t">
            <a:spAutoFit/>
          </a:bodyPr>
          <a:lstStyle/>
          <a:p>
            <a:pPr algn="ctr">
              <a:spcAft>
                <a:spcPts val="200"/>
              </a:spcAft>
              <a:defRPr sz="1700" b="1">
                <a:solidFill>
                  <a:srgbClr val="09254A"/>
                </a:solidFill>
                <a:latin typeface="Times New Roman" panose="02020603050405020304"/>
              </a:defRPr>
            </a:pPr>
            <a:r>
              <a:t>Selected lower reference values / useful values from fertile men</a:t>
            </a:r>
          </a:p>
        </p:txBody>
      </p:sp>
      <p:graphicFrame>
        <p:nvGraphicFramePr>
          <p:cNvPr id="17" name="Table 16"/>
          <p:cNvGraphicFramePr>
            <a:graphicFrameLocks noGrp="1"/>
          </p:cNvGraphicFramePr>
          <p:nvPr/>
        </p:nvGraphicFramePr>
        <p:xfrm>
          <a:off x="1097280" y="3958082"/>
          <a:ext cx="9549130" cy="1981200"/>
        </p:xfrm>
        <a:graphic>
          <a:graphicData uri="http://schemas.openxmlformats.org/drawingml/2006/table">
            <a:tbl>
              <a:tblPr firstRow="1" bandRow="1">
                <a:tableStyleId>{5C22544A-7EE6-4342-B048-85BDC9FD1C3A}</a:tableStyleId>
              </a:tblPr>
              <a:tblGrid>
                <a:gridCol w="3840480"/>
                <a:gridCol w="2834640"/>
                <a:gridCol w="2874010"/>
              </a:tblGrid>
              <a:tr h="195942">
                <a:tc>
                  <a:txBody>
                    <a:bodyPr/>
                    <a:lstStyle/>
                    <a:p>
                      <a:pPr algn="ctr">
                        <a:defRPr sz="1300" b="1">
                          <a:solidFill>
                            <a:srgbClr val="FFFFFF"/>
                          </a:solidFill>
                          <a:latin typeface="Times New Roman" panose="02020603050405020304"/>
                        </a:defRPr>
                      </a:pPr>
                      <a:r>
                        <a:t>Parameter</a:t>
                      </a:r>
                    </a:p>
                  </a:txBody>
                  <a:tcPr>
                    <a:solidFill>
                      <a:srgbClr val="09254A"/>
                    </a:solidFill>
                  </a:tcPr>
                </a:tc>
                <a:tc>
                  <a:txBody>
                    <a:bodyPr/>
                    <a:lstStyle/>
                    <a:p>
                      <a:pPr algn="ctr">
                        <a:defRPr sz="1300" b="1">
                          <a:solidFill>
                            <a:srgbClr val="FFFFFF"/>
                          </a:solidFill>
                          <a:latin typeface="Times New Roman" panose="02020603050405020304"/>
                        </a:defRPr>
                      </a:pPr>
                      <a:r>
                        <a:t>WHO 5th ed</a:t>
                      </a:r>
                      <a:r>
                        <a:rPr lang="en-IN"/>
                        <a:t>ition</a:t>
                      </a:r>
                      <a:endParaRPr lang="en-IN"/>
                    </a:p>
                  </a:txBody>
                  <a:tcPr>
                    <a:solidFill>
                      <a:srgbClr val="09254A"/>
                    </a:solidFill>
                  </a:tcPr>
                </a:tc>
                <a:tc>
                  <a:txBody>
                    <a:bodyPr/>
                    <a:lstStyle/>
                    <a:p>
                      <a:pPr algn="ctr">
                        <a:defRPr sz="1300" b="1">
                          <a:solidFill>
                            <a:srgbClr val="FFFFFF"/>
                          </a:solidFill>
                          <a:latin typeface="Times New Roman" panose="02020603050405020304"/>
                        </a:defRPr>
                      </a:pPr>
                      <a:r>
                        <a:t>WHO 6th ed</a:t>
                      </a:r>
                      <a:r>
                        <a:rPr lang="en-IN"/>
                        <a:t>ition</a:t>
                      </a:r>
                      <a:endParaRPr lang="en-IN"/>
                    </a:p>
                  </a:txBody>
                  <a:tcPr>
                    <a:solidFill>
                      <a:srgbClr val="09254A"/>
                    </a:solidFill>
                  </a:tcPr>
                </a:tc>
              </a:tr>
              <a:tr h="195942">
                <a:tc>
                  <a:txBody>
                    <a:bodyPr/>
                    <a:lstStyle/>
                    <a:p>
                      <a:pPr algn="ctr">
                        <a:defRPr sz="1150">
                          <a:solidFill>
                            <a:srgbClr val="28343D"/>
                          </a:solidFill>
                          <a:latin typeface="Georgia" panose="02040502050405020303"/>
                        </a:defRPr>
                      </a:pPr>
                      <a:r>
                        <a:t>Volume (mL)</a:t>
                      </a:r>
                    </a:p>
                  </a:txBody>
                  <a:tcPr>
                    <a:solidFill>
                      <a:srgbClr val="FFFFFF"/>
                    </a:solidFill>
                  </a:tcPr>
                </a:tc>
                <a:tc>
                  <a:txBody>
                    <a:bodyPr/>
                    <a:lstStyle/>
                    <a:p>
                      <a:pPr algn="ctr">
                        <a:defRPr sz="1250">
                          <a:solidFill>
                            <a:srgbClr val="28343D"/>
                          </a:solidFill>
                          <a:latin typeface="Georgia" panose="02040502050405020303"/>
                        </a:defRPr>
                      </a:pPr>
                      <a:r>
                        <a:t>1.5</a:t>
                      </a:r>
                    </a:p>
                  </a:txBody>
                  <a:tcPr>
                    <a:solidFill>
                      <a:srgbClr val="FFFFFF"/>
                    </a:solidFill>
                  </a:tcPr>
                </a:tc>
                <a:tc>
                  <a:txBody>
                    <a:bodyPr/>
                    <a:lstStyle/>
                    <a:p>
                      <a:pPr algn="ctr">
                        <a:defRPr sz="1250">
                          <a:solidFill>
                            <a:srgbClr val="28343D"/>
                          </a:solidFill>
                          <a:latin typeface="Georgia" panose="02040502050405020303"/>
                        </a:defRPr>
                      </a:pPr>
                      <a:r>
                        <a:t>1.4</a:t>
                      </a:r>
                    </a:p>
                  </a:txBody>
                  <a:tcPr>
                    <a:solidFill>
                      <a:srgbClr val="FFFFFF"/>
                    </a:solidFill>
                  </a:tcPr>
                </a:tc>
              </a:tr>
              <a:tr h="195942">
                <a:tc>
                  <a:txBody>
                    <a:bodyPr/>
                    <a:lstStyle/>
                    <a:p>
                      <a:pPr algn="ctr">
                        <a:defRPr sz="1150">
                          <a:solidFill>
                            <a:srgbClr val="28343D"/>
                          </a:solidFill>
                          <a:latin typeface="Georgia" panose="02040502050405020303"/>
                        </a:defRPr>
                      </a:pPr>
                      <a:r>
                        <a:t>Concentration (10⁶/mL)</a:t>
                      </a:r>
                    </a:p>
                  </a:txBody>
                  <a:tcPr>
                    <a:solidFill>
                      <a:srgbClr val="FAFAF7"/>
                    </a:solidFill>
                  </a:tcPr>
                </a:tc>
                <a:tc>
                  <a:txBody>
                    <a:bodyPr/>
                    <a:lstStyle/>
                    <a:p>
                      <a:pPr algn="ctr">
                        <a:defRPr sz="1250">
                          <a:solidFill>
                            <a:srgbClr val="28343D"/>
                          </a:solidFill>
                          <a:latin typeface="Georgia" panose="02040502050405020303"/>
                        </a:defRPr>
                      </a:pPr>
                      <a:r>
                        <a:t>15</a:t>
                      </a:r>
                    </a:p>
                  </a:txBody>
                  <a:tcPr>
                    <a:solidFill>
                      <a:srgbClr val="FAFAF7"/>
                    </a:solidFill>
                  </a:tcPr>
                </a:tc>
                <a:tc>
                  <a:txBody>
                    <a:bodyPr/>
                    <a:lstStyle/>
                    <a:p>
                      <a:pPr algn="ctr">
                        <a:defRPr sz="1250">
                          <a:solidFill>
                            <a:srgbClr val="28343D"/>
                          </a:solidFill>
                          <a:latin typeface="Georgia" panose="02040502050405020303"/>
                        </a:defRPr>
                      </a:pPr>
                      <a:r>
                        <a:t>16</a:t>
                      </a:r>
                    </a:p>
                  </a:txBody>
                  <a:tcPr>
                    <a:solidFill>
                      <a:srgbClr val="FAFAF7"/>
                    </a:solidFill>
                  </a:tcPr>
                </a:tc>
              </a:tr>
              <a:tr h="195942">
                <a:tc>
                  <a:txBody>
                    <a:bodyPr/>
                    <a:lstStyle/>
                    <a:p>
                      <a:pPr algn="ctr">
                        <a:defRPr sz="1150">
                          <a:solidFill>
                            <a:srgbClr val="28343D"/>
                          </a:solidFill>
                          <a:latin typeface="Georgia" panose="02040502050405020303"/>
                        </a:defRPr>
                      </a:pPr>
                      <a:r>
                        <a:t>Total motility (%)</a:t>
                      </a:r>
                    </a:p>
                  </a:txBody>
                  <a:tcPr>
                    <a:solidFill>
                      <a:srgbClr val="FFFFFF"/>
                    </a:solidFill>
                  </a:tcPr>
                </a:tc>
                <a:tc>
                  <a:txBody>
                    <a:bodyPr/>
                    <a:lstStyle/>
                    <a:p>
                      <a:pPr algn="ctr">
                        <a:defRPr sz="1250">
                          <a:solidFill>
                            <a:srgbClr val="28343D"/>
                          </a:solidFill>
                          <a:latin typeface="Georgia" panose="02040502050405020303"/>
                        </a:defRPr>
                      </a:pPr>
                      <a:r>
                        <a:t>40</a:t>
                      </a:r>
                    </a:p>
                  </a:txBody>
                  <a:tcPr>
                    <a:solidFill>
                      <a:srgbClr val="FFFFFF"/>
                    </a:solidFill>
                  </a:tcPr>
                </a:tc>
                <a:tc>
                  <a:txBody>
                    <a:bodyPr/>
                    <a:lstStyle/>
                    <a:p>
                      <a:pPr algn="ctr">
                        <a:defRPr sz="1250">
                          <a:solidFill>
                            <a:srgbClr val="28343D"/>
                          </a:solidFill>
                          <a:latin typeface="Georgia" panose="02040502050405020303"/>
                        </a:defRPr>
                      </a:pPr>
                      <a:r>
                        <a:t>42</a:t>
                      </a:r>
                    </a:p>
                  </a:txBody>
                  <a:tcPr>
                    <a:solidFill>
                      <a:srgbClr val="FFFFFF"/>
                    </a:solidFill>
                  </a:tcPr>
                </a:tc>
              </a:tr>
              <a:tr h="195942">
                <a:tc>
                  <a:txBody>
                    <a:bodyPr/>
                    <a:lstStyle/>
                    <a:p>
                      <a:pPr algn="ctr">
                        <a:defRPr sz="1150">
                          <a:solidFill>
                            <a:srgbClr val="28343D"/>
                          </a:solidFill>
                          <a:latin typeface="Georgia" panose="02040502050405020303"/>
                        </a:defRPr>
                      </a:pPr>
                      <a:r>
                        <a:t>Progressive motility (%)</a:t>
                      </a:r>
                    </a:p>
                  </a:txBody>
                  <a:tcPr>
                    <a:solidFill>
                      <a:srgbClr val="FAFAF7"/>
                    </a:solidFill>
                  </a:tcPr>
                </a:tc>
                <a:tc>
                  <a:txBody>
                    <a:bodyPr/>
                    <a:lstStyle/>
                    <a:p>
                      <a:pPr algn="ctr">
                        <a:defRPr sz="1250">
                          <a:solidFill>
                            <a:srgbClr val="28343D"/>
                          </a:solidFill>
                          <a:latin typeface="Georgia" panose="02040502050405020303"/>
                        </a:defRPr>
                      </a:pPr>
                      <a:r>
                        <a:t>32</a:t>
                      </a:r>
                    </a:p>
                  </a:txBody>
                  <a:tcPr>
                    <a:solidFill>
                      <a:srgbClr val="FAFAF7"/>
                    </a:solidFill>
                  </a:tcPr>
                </a:tc>
                <a:tc>
                  <a:txBody>
                    <a:bodyPr/>
                    <a:lstStyle/>
                    <a:p>
                      <a:pPr algn="ctr">
                        <a:defRPr sz="1250">
                          <a:solidFill>
                            <a:srgbClr val="28343D"/>
                          </a:solidFill>
                          <a:latin typeface="Georgia" panose="02040502050405020303"/>
                        </a:defRPr>
                      </a:pPr>
                      <a:r>
                        <a:t>30</a:t>
                      </a:r>
                    </a:p>
                  </a:txBody>
                  <a:tcPr>
                    <a:solidFill>
                      <a:srgbClr val="FAFAF7"/>
                    </a:solidFill>
                  </a:tcPr>
                </a:tc>
              </a:tr>
              <a:tr h="195942">
                <a:tc>
                  <a:txBody>
                    <a:bodyPr/>
                    <a:lstStyle/>
                    <a:p>
                      <a:pPr algn="ctr">
                        <a:defRPr sz="1150">
                          <a:solidFill>
                            <a:srgbClr val="28343D"/>
                          </a:solidFill>
                          <a:latin typeface="Georgia" panose="02040502050405020303"/>
                        </a:defRPr>
                      </a:pPr>
                      <a:r>
                        <a:t>Vitality (%)</a:t>
                      </a:r>
                    </a:p>
                  </a:txBody>
                  <a:tcPr>
                    <a:solidFill>
                      <a:srgbClr val="FFFFFF"/>
                    </a:solidFill>
                  </a:tcPr>
                </a:tc>
                <a:tc>
                  <a:txBody>
                    <a:bodyPr/>
                    <a:lstStyle/>
                    <a:p>
                      <a:pPr algn="ctr">
                        <a:defRPr sz="1250">
                          <a:solidFill>
                            <a:srgbClr val="28343D"/>
                          </a:solidFill>
                          <a:latin typeface="Georgia" panose="02040502050405020303"/>
                        </a:defRPr>
                      </a:pPr>
                      <a:r>
                        <a:t>58</a:t>
                      </a:r>
                    </a:p>
                  </a:txBody>
                  <a:tcPr>
                    <a:solidFill>
                      <a:srgbClr val="FFFFFF"/>
                    </a:solidFill>
                  </a:tcPr>
                </a:tc>
                <a:tc>
                  <a:txBody>
                    <a:bodyPr/>
                    <a:lstStyle/>
                    <a:p>
                      <a:pPr algn="ctr">
                        <a:defRPr sz="1250">
                          <a:solidFill>
                            <a:srgbClr val="28343D"/>
                          </a:solidFill>
                          <a:latin typeface="Georgia" panose="02040502050405020303"/>
                        </a:defRPr>
                      </a:pPr>
                      <a:r>
                        <a:t>54</a:t>
                      </a:r>
                    </a:p>
                  </a:txBody>
                  <a:tcPr>
                    <a:solidFill>
                      <a:srgbClr val="FFFFFF"/>
                    </a:solidFill>
                  </a:tcPr>
                </a:tc>
              </a:tr>
              <a:tr h="195948">
                <a:tc>
                  <a:txBody>
                    <a:bodyPr/>
                    <a:lstStyle/>
                    <a:p>
                      <a:pPr algn="ctr">
                        <a:defRPr sz="1150">
                          <a:solidFill>
                            <a:srgbClr val="28343D"/>
                          </a:solidFill>
                          <a:latin typeface="Georgia" panose="02040502050405020303"/>
                        </a:defRPr>
                      </a:pPr>
                      <a:r>
                        <a:t>Normal morphology (%)</a:t>
                      </a:r>
                    </a:p>
                  </a:txBody>
                  <a:tcPr>
                    <a:solidFill>
                      <a:srgbClr val="FAFAF7"/>
                    </a:solidFill>
                  </a:tcPr>
                </a:tc>
                <a:tc>
                  <a:txBody>
                    <a:bodyPr/>
                    <a:lstStyle/>
                    <a:p>
                      <a:pPr algn="ctr">
                        <a:defRPr sz="1250">
                          <a:solidFill>
                            <a:srgbClr val="28343D"/>
                          </a:solidFill>
                          <a:latin typeface="Georgia" panose="02040502050405020303"/>
                        </a:defRPr>
                      </a:pPr>
                      <a:r>
                        <a:t>4</a:t>
                      </a:r>
                    </a:p>
                  </a:txBody>
                  <a:tcPr>
                    <a:solidFill>
                      <a:srgbClr val="FAFAF7"/>
                    </a:solidFill>
                  </a:tcPr>
                </a:tc>
                <a:tc>
                  <a:txBody>
                    <a:bodyPr/>
                    <a:lstStyle/>
                    <a:p>
                      <a:pPr algn="ctr">
                        <a:defRPr sz="1250">
                          <a:solidFill>
                            <a:srgbClr val="28343D"/>
                          </a:solidFill>
                          <a:latin typeface="Georgia" panose="02040502050405020303"/>
                        </a:defRPr>
                      </a:pPr>
                      <a:r>
                        <a:t>4</a:t>
                      </a:r>
                    </a:p>
                  </a:txBody>
                  <a:tcPr>
                    <a:solidFill>
                      <a:srgbClr val="FAFAF7"/>
                    </a:solidFill>
                  </a:tcPr>
                </a:tc>
              </a:tr>
            </a:tbl>
          </a:graphicData>
        </a:graphic>
      </p:graphicFrame>
      <p:sp>
        <p:nvSpPr>
          <p:cNvPr id="18" name="Rounded Rectangle 17"/>
          <p:cNvSpPr/>
          <p:nvPr/>
        </p:nvSpPr>
        <p:spPr>
          <a:xfrm>
            <a:off x="256032" y="6065139"/>
            <a:ext cx="11064240" cy="384048"/>
          </a:xfrm>
          <a:prstGeom prst="roundRect">
            <a:avLst/>
          </a:prstGeom>
          <a:solidFill>
            <a:srgbClr val="09254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l">
              <a:defRPr sz="1100" b="1">
                <a:solidFill>
                  <a:srgbClr val="FFFFFF"/>
                </a:solidFill>
                <a:latin typeface="Georgia" panose="02040502050405020303"/>
              </a:defRPr>
            </a:pPr>
            <a:r>
              <a:t>Take-home: Reference values describe fertile-population distributions; they are not guarantees and should not be used as simple pass/fail labels.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FAFA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58368"/>
          </a:xfrm>
          <a:prstGeom prst="rect">
            <a:avLst/>
          </a:prstGeom>
          <a:solidFill>
            <a:srgbClr val="09254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l"/>
            <a:r>
              <a:rPr sz="2400" b="1">
                <a:solidFill>
                  <a:srgbClr val="FFFFFF"/>
                </a:solidFill>
                <a:latin typeface="Times New Roman" panose="02020603050405020304"/>
              </a:rPr>
              <a:t>Important classifications</a:t>
            </a:r>
            <a:endParaRPr sz="2400" b="1">
              <a:solidFill>
                <a:srgbClr val="FFFFFF"/>
              </a:solidFill>
              <a:latin typeface="Times New Roman" panose="02020603050405020304"/>
            </a:endParaRPr>
          </a:p>
          <a:p>
            <a:pPr>
              <a:defRPr sz="1050">
                <a:solidFill>
                  <a:srgbClr val="E1EBF2"/>
                </a:solidFill>
                <a:latin typeface="Georgia" panose="02040502050405020303"/>
              </a:defRPr>
            </a:pPr>
            <a:r>
              <a:t>Movement, vitality and form are different classifications</a:t>
            </a:r>
          </a:p>
        </p:txBody>
      </p:sp>
      <p:sp>
        <p:nvSpPr>
          <p:cNvPr id="4" name="Rounded Rectangle 3"/>
          <p:cNvSpPr/>
          <p:nvPr/>
        </p:nvSpPr>
        <p:spPr>
          <a:xfrm>
            <a:off x="11338560" y="128016"/>
            <a:ext cx="548640" cy="310896"/>
          </a:xfrm>
          <a:prstGeom prst="roundRect">
            <a:avLst/>
          </a:prstGeom>
          <a:solidFill>
            <a:srgbClr val="C69A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09254A"/>
                </a:solidFill>
                <a:latin typeface="Georgia" panose="02040502050405020303"/>
              </a:rPr>
              <a:t>14</a:t>
            </a:r>
            <a:endParaRPr sz="1400" b="1">
              <a:solidFill>
                <a:srgbClr val="09254A"/>
              </a:solidFill>
              <a:latin typeface="Georgia" panose="02040502050405020303"/>
            </a:endParaRPr>
          </a:p>
        </p:txBody>
      </p:sp>
      <p:sp>
        <p:nvSpPr>
          <p:cNvPr id="5" name="TextBox 4"/>
          <p:cNvSpPr txBox="1"/>
          <p:nvPr/>
        </p:nvSpPr>
        <p:spPr>
          <a:xfrm>
            <a:off x="10698480" y="6291072"/>
            <a:ext cx="1005840" cy="164592"/>
          </a:xfrm>
          <a:prstGeom prst="rect">
            <a:avLst/>
          </a:prstGeom>
          <a:noFill/>
        </p:spPr>
        <p:txBody>
          <a:bodyPr wrap="none">
            <a:spAutoFit/>
          </a:bodyPr>
          <a:lstStyle/>
          <a:p>
            <a:pPr algn="r">
              <a:defRPr sz="800">
                <a:solidFill>
                  <a:srgbClr val="28343D"/>
                </a:solidFill>
                <a:latin typeface="Georgia" panose="02040502050405020303"/>
              </a:defRPr>
            </a:pPr>
            <a:r>
              <a:t>[1,2,5]</a:t>
            </a:r>
          </a:p>
        </p:txBody>
      </p:sp>
      <p:sp>
        <p:nvSpPr>
          <p:cNvPr id="6" name="Rectangle 5"/>
          <p:cNvSpPr/>
          <p:nvPr/>
        </p:nvSpPr>
        <p:spPr>
          <a:xfrm>
            <a:off x="0" y="6565392"/>
            <a:ext cx="12191695" cy="292608"/>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228600" y="6574536"/>
            <a:ext cx="6217920" cy="164592"/>
          </a:xfrm>
          <a:prstGeom prst="rect">
            <a:avLst/>
          </a:prstGeom>
          <a:noFill/>
        </p:spPr>
        <p:txBody>
          <a:bodyPr wrap="none">
            <a:spAutoFit/>
          </a:bodyPr>
          <a:lstStyle/>
          <a:p>
            <a:pPr>
              <a:defRPr sz="850">
                <a:solidFill>
                  <a:srgbClr val="09254A"/>
                </a:solidFill>
                <a:latin typeface="Georgia" panose="02040502050405020303"/>
              </a:defRPr>
            </a:pPr>
            <a:r>
              <a:t>Inside Embryo by Aurion  |  insideembryo.com  |  Beginner teaching presentation</a:t>
            </a:r>
          </a:p>
        </p:txBody>
      </p:sp>
      <p:pic>
        <p:nvPicPr>
          <p:cNvPr id="8" name="Picture 7" descr="a_scientific_microscopy_image_photomicrograph_of.png"/>
          <p:cNvPicPr>
            <a:picLocks noChangeAspect="1"/>
          </p:cNvPicPr>
          <p:nvPr/>
        </p:nvPicPr>
        <p:blipFill>
          <a:blip r:embed="rId1"/>
          <a:stretch>
            <a:fillRect/>
          </a:stretch>
        </p:blipFill>
        <p:spPr>
          <a:xfrm>
            <a:off x="502920" y="1325880"/>
            <a:ext cx="4663440" cy="3840480"/>
          </a:xfrm>
          <a:prstGeom prst="rect">
            <a:avLst/>
          </a:prstGeom>
        </p:spPr>
      </p:pic>
      <p:sp>
        <p:nvSpPr>
          <p:cNvPr id="9" name="Rounded Rectangle 8"/>
          <p:cNvSpPr/>
          <p:nvPr/>
        </p:nvSpPr>
        <p:spPr>
          <a:xfrm>
            <a:off x="5577840" y="1234440"/>
            <a:ext cx="5623560" cy="804672"/>
          </a:xfrm>
          <a:prstGeom prst="roundRect">
            <a:avLst/>
          </a:prstGeom>
          <a:solidFill>
            <a:srgbClr val="FFFFFF"/>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577840" y="1234440"/>
            <a:ext cx="5623560" cy="310896"/>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Motility classes</a:t>
            </a:r>
          </a:p>
        </p:txBody>
      </p:sp>
      <p:sp>
        <p:nvSpPr>
          <p:cNvPr id="11" name="TextBox 10"/>
          <p:cNvSpPr txBox="1"/>
          <p:nvPr/>
        </p:nvSpPr>
        <p:spPr>
          <a:xfrm>
            <a:off x="5650992" y="1591056"/>
            <a:ext cx="5477256" cy="374904"/>
          </a:xfrm>
          <a:prstGeom prst="rect">
            <a:avLst/>
          </a:prstGeom>
          <a:noFill/>
        </p:spPr>
        <p:txBody>
          <a:bodyPr wrap="square" anchor="t">
            <a:spAutoFit/>
          </a:bodyPr>
          <a:lstStyle/>
          <a:p>
            <a:pPr algn="ctr">
              <a:defRPr sz="1340">
                <a:solidFill>
                  <a:srgbClr val="28343D"/>
                </a:solidFill>
                <a:latin typeface="Georgia" panose="02040502050405020303"/>
              </a:defRPr>
            </a:pPr>
            <a:r>
              <a:t>Progressive, non-progressive and immotile describe movement.</a:t>
            </a:r>
          </a:p>
        </p:txBody>
      </p:sp>
      <p:sp>
        <p:nvSpPr>
          <p:cNvPr id="12" name="Rounded Rectangle 11"/>
          <p:cNvSpPr/>
          <p:nvPr/>
        </p:nvSpPr>
        <p:spPr>
          <a:xfrm>
            <a:off x="5577840" y="2176272"/>
            <a:ext cx="5623560" cy="804672"/>
          </a:xfrm>
          <a:prstGeom prst="roundRect">
            <a:avLst/>
          </a:prstGeom>
          <a:solidFill>
            <a:srgbClr val="FFFFFF"/>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5577840" y="2176272"/>
            <a:ext cx="5623560" cy="310896"/>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Vitality</a:t>
            </a:r>
          </a:p>
        </p:txBody>
      </p:sp>
      <p:sp>
        <p:nvSpPr>
          <p:cNvPr id="14" name="TextBox 13"/>
          <p:cNvSpPr txBox="1"/>
          <p:nvPr/>
        </p:nvSpPr>
        <p:spPr>
          <a:xfrm>
            <a:off x="5650992" y="2532888"/>
            <a:ext cx="5477256" cy="374904"/>
          </a:xfrm>
          <a:prstGeom prst="rect">
            <a:avLst/>
          </a:prstGeom>
          <a:noFill/>
        </p:spPr>
        <p:txBody>
          <a:bodyPr wrap="square" anchor="t">
            <a:spAutoFit/>
          </a:bodyPr>
          <a:lstStyle/>
          <a:p>
            <a:pPr algn="ctr">
              <a:defRPr sz="1340">
                <a:solidFill>
                  <a:srgbClr val="28343D"/>
                </a:solidFill>
                <a:latin typeface="Georgia" panose="02040502050405020303"/>
              </a:defRPr>
            </a:pPr>
            <a:r>
              <a:t>Live versus dead helps interpret low motility samples.</a:t>
            </a:r>
          </a:p>
        </p:txBody>
      </p:sp>
      <p:sp>
        <p:nvSpPr>
          <p:cNvPr id="15" name="Rounded Rectangle 14"/>
          <p:cNvSpPr/>
          <p:nvPr/>
        </p:nvSpPr>
        <p:spPr>
          <a:xfrm>
            <a:off x="5577840" y="3118104"/>
            <a:ext cx="5623560" cy="804672"/>
          </a:xfrm>
          <a:prstGeom prst="roundRect">
            <a:avLst/>
          </a:prstGeom>
          <a:solidFill>
            <a:srgbClr val="FFFFFF"/>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577840" y="3118104"/>
            <a:ext cx="5623560" cy="310896"/>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Morphology</a:t>
            </a:r>
          </a:p>
        </p:txBody>
      </p:sp>
      <p:sp>
        <p:nvSpPr>
          <p:cNvPr id="17" name="TextBox 16"/>
          <p:cNvSpPr txBox="1"/>
          <p:nvPr/>
        </p:nvSpPr>
        <p:spPr>
          <a:xfrm>
            <a:off x="5650992" y="3474720"/>
            <a:ext cx="5477256" cy="374904"/>
          </a:xfrm>
          <a:prstGeom prst="rect">
            <a:avLst/>
          </a:prstGeom>
          <a:noFill/>
        </p:spPr>
        <p:txBody>
          <a:bodyPr wrap="square" anchor="t">
            <a:spAutoFit/>
          </a:bodyPr>
          <a:lstStyle/>
          <a:p>
            <a:pPr algn="ctr">
              <a:defRPr sz="1340">
                <a:solidFill>
                  <a:srgbClr val="28343D"/>
                </a:solidFill>
                <a:latin typeface="Georgia" panose="02040502050405020303"/>
              </a:defRPr>
            </a:pPr>
            <a:r>
              <a:t>Head, midpiece and tail features are examined on stained smears.</a:t>
            </a:r>
          </a:p>
        </p:txBody>
      </p:sp>
      <p:sp>
        <p:nvSpPr>
          <p:cNvPr id="18" name="Rounded Rectangle 17"/>
          <p:cNvSpPr/>
          <p:nvPr/>
        </p:nvSpPr>
        <p:spPr>
          <a:xfrm>
            <a:off x="5577840" y="4060190"/>
            <a:ext cx="5623560" cy="876935"/>
          </a:xfrm>
          <a:prstGeom prst="roundRect">
            <a:avLst/>
          </a:prstGeom>
          <a:solidFill>
            <a:srgbClr val="FFFFFF"/>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5577840" y="4059935"/>
            <a:ext cx="5623560" cy="310896"/>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Normal vs abnormal forms</a:t>
            </a:r>
          </a:p>
        </p:txBody>
      </p:sp>
      <p:sp>
        <p:nvSpPr>
          <p:cNvPr id="20" name="TextBox 19"/>
          <p:cNvSpPr txBox="1"/>
          <p:nvPr/>
        </p:nvSpPr>
        <p:spPr>
          <a:xfrm>
            <a:off x="5650992" y="4416551"/>
            <a:ext cx="5477256" cy="374904"/>
          </a:xfrm>
          <a:prstGeom prst="rect">
            <a:avLst/>
          </a:prstGeom>
          <a:noFill/>
        </p:spPr>
        <p:txBody>
          <a:bodyPr wrap="square" anchor="t">
            <a:spAutoFit/>
          </a:bodyPr>
          <a:lstStyle/>
          <a:p>
            <a:pPr algn="ctr">
              <a:defRPr sz="1340">
                <a:solidFill>
                  <a:srgbClr val="28343D"/>
                </a:solidFill>
                <a:latin typeface="Georgia" panose="02040502050405020303"/>
              </a:defRPr>
            </a:pPr>
            <a:r>
              <a:t>Abnormality patterns may affect description, but no single shape predicts fertility by itself.</a:t>
            </a:r>
          </a:p>
        </p:txBody>
      </p:sp>
      <p:sp>
        <p:nvSpPr>
          <p:cNvPr id="21" name="Rounded Rectangle 20"/>
          <p:cNvSpPr/>
          <p:nvPr/>
        </p:nvSpPr>
        <p:spPr>
          <a:xfrm>
            <a:off x="256032" y="5998464"/>
            <a:ext cx="11064240" cy="384048"/>
          </a:xfrm>
          <a:prstGeom prst="roundRect">
            <a:avLst/>
          </a:prstGeom>
          <a:solidFill>
            <a:srgbClr val="09254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l">
              <a:defRPr sz="1100" b="1">
                <a:solidFill>
                  <a:srgbClr val="FFFFFF"/>
                </a:solidFill>
                <a:latin typeface="Georgia" panose="02040502050405020303"/>
              </a:defRPr>
            </a:pPr>
            <a:r>
              <a:t>Take-home: A sperm cell can be abnormal in form, immotile and still alive—these are separate observations.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FAFA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58368"/>
          </a:xfrm>
          <a:prstGeom prst="rect">
            <a:avLst/>
          </a:prstGeom>
          <a:solidFill>
            <a:srgbClr val="09254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l"/>
            <a:r>
              <a:rPr sz="2400" b="1">
                <a:solidFill>
                  <a:srgbClr val="FFFFFF"/>
                </a:solidFill>
                <a:latin typeface="Times New Roman" panose="02020603050405020304"/>
              </a:rPr>
              <a:t>Factors that influence interpretation</a:t>
            </a:r>
            <a:endParaRPr sz="2400" b="1">
              <a:solidFill>
                <a:srgbClr val="FFFFFF"/>
              </a:solidFill>
              <a:latin typeface="Times New Roman" panose="02020603050405020304"/>
            </a:endParaRPr>
          </a:p>
          <a:p>
            <a:pPr>
              <a:defRPr sz="1050">
                <a:solidFill>
                  <a:srgbClr val="E1EBF2"/>
                </a:solidFill>
                <a:latin typeface="Georgia" panose="02040502050405020303"/>
              </a:defRPr>
            </a:pPr>
            <a:r>
              <a:t>Semen results are affected by more than sperm alone</a:t>
            </a:r>
          </a:p>
        </p:txBody>
      </p:sp>
      <p:sp>
        <p:nvSpPr>
          <p:cNvPr id="4" name="Rounded Rectangle 3"/>
          <p:cNvSpPr/>
          <p:nvPr/>
        </p:nvSpPr>
        <p:spPr>
          <a:xfrm>
            <a:off x="11338560" y="128016"/>
            <a:ext cx="548640" cy="310896"/>
          </a:xfrm>
          <a:prstGeom prst="roundRect">
            <a:avLst/>
          </a:prstGeom>
          <a:solidFill>
            <a:srgbClr val="C69A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09254A"/>
                </a:solidFill>
                <a:latin typeface="Georgia" panose="02040502050405020303"/>
              </a:rPr>
              <a:t>15</a:t>
            </a:r>
            <a:endParaRPr sz="1400" b="1">
              <a:solidFill>
                <a:srgbClr val="09254A"/>
              </a:solidFill>
              <a:latin typeface="Georgia" panose="02040502050405020303"/>
            </a:endParaRPr>
          </a:p>
        </p:txBody>
      </p:sp>
      <p:sp>
        <p:nvSpPr>
          <p:cNvPr id="5" name="TextBox 4"/>
          <p:cNvSpPr txBox="1"/>
          <p:nvPr/>
        </p:nvSpPr>
        <p:spPr>
          <a:xfrm>
            <a:off x="10698480" y="6291072"/>
            <a:ext cx="1005840" cy="164592"/>
          </a:xfrm>
          <a:prstGeom prst="rect">
            <a:avLst/>
          </a:prstGeom>
          <a:noFill/>
        </p:spPr>
        <p:txBody>
          <a:bodyPr wrap="none">
            <a:spAutoFit/>
          </a:bodyPr>
          <a:lstStyle/>
          <a:p>
            <a:pPr algn="r">
              <a:defRPr sz="800">
                <a:solidFill>
                  <a:srgbClr val="28343D"/>
                </a:solidFill>
                <a:latin typeface="Georgia" panose="02040502050405020303"/>
              </a:defRPr>
            </a:pPr>
            <a:r>
              <a:t>[1,7]</a:t>
            </a:r>
          </a:p>
        </p:txBody>
      </p:sp>
      <p:sp>
        <p:nvSpPr>
          <p:cNvPr id="6" name="Rectangle 5"/>
          <p:cNvSpPr/>
          <p:nvPr/>
        </p:nvSpPr>
        <p:spPr>
          <a:xfrm>
            <a:off x="0" y="6565392"/>
            <a:ext cx="12191695" cy="292608"/>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228600" y="6574536"/>
            <a:ext cx="6217920" cy="164592"/>
          </a:xfrm>
          <a:prstGeom prst="rect">
            <a:avLst/>
          </a:prstGeom>
          <a:noFill/>
        </p:spPr>
        <p:txBody>
          <a:bodyPr wrap="none">
            <a:spAutoFit/>
          </a:bodyPr>
          <a:lstStyle/>
          <a:p>
            <a:pPr>
              <a:defRPr sz="850">
                <a:solidFill>
                  <a:srgbClr val="09254A"/>
                </a:solidFill>
                <a:latin typeface="Georgia" panose="02040502050405020303"/>
              </a:defRPr>
            </a:pPr>
            <a:r>
              <a:t>Inside Embryo by Aurion  |  insideembryo.com  |  Beginner teaching presentation</a:t>
            </a:r>
          </a:p>
        </p:txBody>
      </p:sp>
      <p:sp>
        <p:nvSpPr>
          <p:cNvPr id="8" name="Oval 7"/>
          <p:cNvSpPr/>
          <p:nvPr/>
        </p:nvSpPr>
        <p:spPr>
          <a:xfrm>
            <a:off x="4937633" y="2528570"/>
            <a:ext cx="2103120" cy="1280160"/>
          </a:xfrm>
          <a:prstGeom prst="ellipse">
            <a:avLst/>
          </a:prstGeom>
          <a:solidFill>
            <a:srgbClr val="09254A"/>
          </a:solidFill>
          <a:ln>
            <a:solidFill>
              <a:srgbClr val="C69A24"/>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2400" b="1">
                <a:solidFill>
                  <a:srgbClr val="FFFFFF"/>
                </a:solidFill>
                <a:latin typeface="Times New Roman" panose="02020603050405020304"/>
              </a:defRPr>
            </a:pPr>
            <a:r>
              <a:t>Final</a:t>
            </a:r>
            <a:br/>
            <a:r>
              <a:t>report</a:t>
            </a:r>
          </a:p>
        </p:txBody>
      </p:sp>
      <p:sp>
        <p:nvSpPr>
          <p:cNvPr id="9" name="Rounded Rectangle 8"/>
          <p:cNvSpPr/>
          <p:nvPr/>
        </p:nvSpPr>
        <p:spPr>
          <a:xfrm>
            <a:off x="822960" y="1847215"/>
            <a:ext cx="2743200" cy="868680"/>
          </a:xfrm>
          <a:prstGeom prst="roundRect">
            <a:avLst/>
          </a:prstGeom>
          <a:solidFill>
            <a:srgbClr val="FFFFFF"/>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822960" y="1701165"/>
            <a:ext cx="2743200" cy="310896"/>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Abstinence interval</a:t>
            </a:r>
          </a:p>
        </p:txBody>
      </p:sp>
      <p:sp>
        <p:nvSpPr>
          <p:cNvPr id="11" name="TextBox 10"/>
          <p:cNvSpPr txBox="1"/>
          <p:nvPr/>
        </p:nvSpPr>
        <p:spPr>
          <a:xfrm>
            <a:off x="859282" y="2017141"/>
            <a:ext cx="2596896" cy="438912"/>
          </a:xfrm>
          <a:prstGeom prst="rect">
            <a:avLst/>
          </a:prstGeom>
          <a:noFill/>
        </p:spPr>
        <p:txBody>
          <a:bodyPr wrap="square" anchor="t">
            <a:spAutoFit/>
          </a:bodyPr>
          <a:lstStyle/>
          <a:p>
            <a:pPr algn="ctr">
              <a:defRPr sz="1220">
                <a:solidFill>
                  <a:srgbClr val="28343D"/>
                </a:solidFill>
                <a:latin typeface="Georgia" panose="02040502050405020303"/>
              </a:defRPr>
            </a:pPr>
            <a:r>
              <a:t>Too short or too long may change volume and counts.</a:t>
            </a:r>
          </a:p>
        </p:txBody>
      </p:sp>
      <p:sp>
        <p:nvSpPr>
          <p:cNvPr id="12" name="Rounded Rectangle 11"/>
          <p:cNvSpPr/>
          <p:nvPr/>
        </p:nvSpPr>
        <p:spPr>
          <a:xfrm>
            <a:off x="8595360" y="1463040"/>
            <a:ext cx="2743200" cy="868680"/>
          </a:xfrm>
          <a:prstGeom prst="roundRect">
            <a:avLst/>
          </a:prstGeom>
          <a:solidFill>
            <a:srgbClr val="FFFFFF"/>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8595360" y="1463040"/>
            <a:ext cx="2743200" cy="310896"/>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Collection completeness</a:t>
            </a:r>
          </a:p>
        </p:txBody>
      </p:sp>
      <p:sp>
        <p:nvSpPr>
          <p:cNvPr id="14" name="TextBox 13"/>
          <p:cNvSpPr txBox="1"/>
          <p:nvPr/>
        </p:nvSpPr>
        <p:spPr>
          <a:xfrm>
            <a:off x="8668512" y="1819656"/>
            <a:ext cx="2596896" cy="438912"/>
          </a:xfrm>
          <a:prstGeom prst="rect">
            <a:avLst/>
          </a:prstGeom>
          <a:noFill/>
        </p:spPr>
        <p:txBody>
          <a:bodyPr wrap="square" anchor="t">
            <a:spAutoFit/>
          </a:bodyPr>
          <a:lstStyle/>
          <a:p>
            <a:pPr algn="ctr">
              <a:defRPr sz="1220">
                <a:solidFill>
                  <a:srgbClr val="28343D"/>
                </a:solidFill>
                <a:latin typeface="Georgia" panose="02040502050405020303"/>
              </a:defRPr>
            </a:pPr>
            <a:r>
              <a:t>Lost sample may falsely reduce the result.</a:t>
            </a:r>
          </a:p>
        </p:txBody>
      </p:sp>
      <p:sp>
        <p:nvSpPr>
          <p:cNvPr id="15" name="Rounded Rectangle 14"/>
          <p:cNvSpPr/>
          <p:nvPr/>
        </p:nvSpPr>
        <p:spPr>
          <a:xfrm>
            <a:off x="749300" y="3588385"/>
            <a:ext cx="2743200" cy="868680"/>
          </a:xfrm>
          <a:prstGeom prst="roundRect">
            <a:avLst/>
          </a:prstGeom>
          <a:solidFill>
            <a:srgbClr val="FFFFFF"/>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749935" y="3429000"/>
            <a:ext cx="2743200" cy="310896"/>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Time and transport</a:t>
            </a:r>
          </a:p>
        </p:txBody>
      </p:sp>
      <p:sp>
        <p:nvSpPr>
          <p:cNvPr id="17" name="TextBox 16"/>
          <p:cNvSpPr txBox="1"/>
          <p:nvPr/>
        </p:nvSpPr>
        <p:spPr>
          <a:xfrm>
            <a:off x="822452" y="3814826"/>
            <a:ext cx="2596896" cy="438912"/>
          </a:xfrm>
          <a:prstGeom prst="rect">
            <a:avLst/>
          </a:prstGeom>
          <a:noFill/>
        </p:spPr>
        <p:txBody>
          <a:bodyPr wrap="square" anchor="t">
            <a:spAutoFit/>
          </a:bodyPr>
          <a:lstStyle/>
          <a:p>
            <a:pPr algn="ctr">
              <a:defRPr sz="1220">
                <a:solidFill>
                  <a:srgbClr val="28343D"/>
                </a:solidFill>
                <a:latin typeface="Georgia" panose="02040502050405020303"/>
              </a:defRPr>
            </a:pPr>
            <a:r>
              <a:t>Delay or temperature change may reduce motility.</a:t>
            </a:r>
          </a:p>
        </p:txBody>
      </p:sp>
      <p:grpSp>
        <p:nvGrpSpPr>
          <p:cNvPr id="35" name="Group 34"/>
          <p:cNvGrpSpPr/>
          <p:nvPr/>
        </p:nvGrpSpPr>
        <p:grpSpPr>
          <a:xfrm>
            <a:off x="8595360" y="3588385"/>
            <a:ext cx="2743200" cy="868680"/>
            <a:chOff x="13536" y="6408"/>
            <a:chExt cx="4320" cy="1368"/>
          </a:xfrm>
        </p:grpSpPr>
        <p:sp>
          <p:nvSpPr>
            <p:cNvPr id="18" name="Rounded Rectangle 17"/>
            <p:cNvSpPr/>
            <p:nvPr/>
          </p:nvSpPr>
          <p:spPr>
            <a:xfrm>
              <a:off x="13536" y="6408"/>
              <a:ext cx="4320" cy="1368"/>
            </a:xfrm>
            <a:prstGeom prst="roundRect">
              <a:avLst/>
            </a:prstGeom>
            <a:solidFill>
              <a:srgbClr val="FFFFFF"/>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13536" y="6408"/>
              <a:ext cx="4320" cy="490"/>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Illness / fever</a:t>
              </a:r>
            </a:p>
          </p:txBody>
        </p:sp>
        <p:sp>
          <p:nvSpPr>
            <p:cNvPr id="20" name="TextBox 19"/>
            <p:cNvSpPr txBox="1"/>
            <p:nvPr/>
          </p:nvSpPr>
          <p:spPr>
            <a:xfrm>
              <a:off x="13651" y="6970"/>
              <a:ext cx="4090" cy="691"/>
            </a:xfrm>
            <a:prstGeom prst="rect">
              <a:avLst/>
            </a:prstGeom>
            <a:noFill/>
          </p:spPr>
          <p:txBody>
            <a:bodyPr wrap="square" anchor="t">
              <a:spAutoFit/>
            </a:bodyPr>
            <a:lstStyle/>
            <a:p>
              <a:pPr algn="ctr">
                <a:defRPr sz="1220">
                  <a:solidFill>
                    <a:srgbClr val="28343D"/>
                  </a:solidFill>
                  <a:latin typeface="Georgia" panose="02040502050405020303"/>
                </a:defRPr>
              </a:pPr>
              <a:r>
                <a:t>Recent systemic illness can alter semen temporarily.</a:t>
              </a:r>
            </a:p>
          </p:txBody>
        </p:sp>
      </p:grpSp>
      <p:grpSp>
        <p:nvGrpSpPr>
          <p:cNvPr id="36" name="Group 35"/>
          <p:cNvGrpSpPr/>
          <p:nvPr/>
        </p:nvGrpSpPr>
        <p:grpSpPr>
          <a:xfrm>
            <a:off x="4672330" y="905510"/>
            <a:ext cx="2743200" cy="868680"/>
            <a:chOff x="6768" y="1368"/>
            <a:chExt cx="4320" cy="1368"/>
          </a:xfrm>
        </p:grpSpPr>
        <p:sp>
          <p:nvSpPr>
            <p:cNvPr id="21" name="Rounded Rectangle 20"/>
            <p:cNvSpPr/>
            <p:nvPr/>
          </p:nvSpPr>
          <p:spPr>
            <a:xfrm>
              <a:off x="6768" y="1368"/>
              <a:ext cx="4320" cy="1368"/>
            </a:xfrm>
            <a:prstGeom prst="roundRect">
              <a:avLst/>
            </a:prstGeom>
            <a:solidFill>
              <a:srgbClr val="FFFFFF"/>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768" y="1368"/>
              <a:ext cx="4320" cy="490"/>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Laboratory method</a:t>
              </a:r>
            </a:p>
          </p:txBody>
        </p:sp>
        <p:sp>
          <p:nvSpPr>
            <p:cNvPr id="23" name="TextBox 22"/>
            <p:cNvSpPr txBox="1"/>
            <p:nvPr/>
          </p:nvSpPr>
          <p:spPr>
            <a:xfrm>
              <a:off x="6883" y="1930"/>
              <a:ext cx="4090" cy="691"/>
            </a:xfrm>
            <a:prstGeom prst="rect">
              <a:avLst/>
            </a:prstGeom>
            <a:noFill/>
          </p:spPr>
          <p:txBody>
            <a:bodyPr wrap="square" anchor="t">
              <a:spAutoFit/>
            </a:bodyPr>
            <a:lstStyle/>
            <a:p>
              <a:pPr algn="ctr">
                <a:defRPr sz="1220">
                  <a:solidFill>
                    <a:srgbClr val="28343D"/>
                  </a:solidFill>
                  <a:latin typeface="Georgia" panose="02040502050405020303"/>
                </a:defRPr>
              </a:pPr>
              <a:r>
                <a:t>Validated chambers, stains and QC improve consistency.</a:t>
              </a:r>
            </a:p>
          </p:txBody>
        </p:sp>
      </p:grpSp>
      <p:grpSp>
        <p:nvGrpSpPr>
          <p:cNvPr id="34" name="Group 33"/>
          <p:cNvGrpSpPr/>
          <p:nvPr/>
        </p:nvGrpSpPr>
        <p:grpSpPr>
          <a:xfrm>
            <a:off x="4672330" y="4754880"/>
            <a:ext cx="2743200" cy="868680"/>
            <a:chOff x="6552" y="7488"/>
            <a:chExt cx="4320" cy="1368"/>
          </a:xfrm>
        </p:grpSpPr>
        <p:sp>
          <p:nvSpPr>
            <p:cNvPr id="24" name="Rounded Rectangle 23"/>
            <p:cNvSpPr/>
            <p:nvPr/>
          </p:nvSpPr>
          <p:spPr>
            <a:xfrm>
              <a:off x="6552" y="7488"/>
              <a:ext cx="4320" cy="1368"/>
            </a:xfrm>
            <a:prstGeom prst="roundRect">
              <a:avLst/>
            </a:prstGeom>
            <a:solidFill>
              <a:srgbClr val="FFFFFF"/>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Rectangle 24"/>
            <p:cNvSpPr/>
            <p:nvPr/>
          </p:nvSpPr>
          <p:spPr>
            <a:xfrm>
              <a:off x="6552" y="7488"/>
              <a:ext cx="4320" cy="490"/>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Biological variation</a:t>
              </a:r>
            </a:p>
          </p:txBody>
        </p:sp>
        <p:sp>
          <p:nvSpPr>
            <p:cNvPr id="26" name="TextBox 25"/>
            <p:cNvSpPr txBox="1"/>
            <p:nvPr/>
          </p:nvSpPr>
          <p:spPr>
            <a:xfrm>
              <a:off x="6552" y="8121"/>
              <a:ext cx="4090" cy="691"/>
            </a:xfrm>
            <a:prstGeom prst="rect">
              <a:avLst/>
            </a:prstGeom>
            <a:noFill/>
          </p:spPr>
          <p:txBody>
            <a:bodyPr wrap="square" anchor="t">
              <a:spAutoFit/>
            </a:bodyPr>
            <a:lstStyle/>
            <a:p>
              <a:pPr algn="ctr">
                <a:defRPr sz="1220">
                  <a:solidFill>
                    <a:srgbClr val="28343D"/>
                  </a:solidFill>
                  <a:latin typeface="Georgia" panose="02040502050405020303"/>
                </a:defRPr>
              </a:pPr>
              <a:r>
                <a:t>Results vary over time, so repeat testing may be needed.</a:t>
              </a:r>
            </a:p>
          </p:txBody>
        </p:sp>
      </p:grpSp>
      <p:cxnSp>
        <p:nvCxnSpPr>
          <p:cNvPr id="27" name="Connector 26"/>
          <p:cNvCxnSpPr>
            <a:stCxn id="9" idx="3"/>
            <a:endCxn id="8" idx="1"/>
          </p:cNvCxnSpPr>
          <p:nvPr/>
        </p:nvCxnSpPr>
        <p:spPr>
          <a:xfrm>
            <a:off x="3566160" y="2281555"/>
            <a:ext cx="1679575" cy="434340"/>
          </a:xfrm>
          <a:prstGeom prst="line">
            <a:avLst/>
          </a:prstGeom>
          <a:ln w="25400">
            <a:solidFill>
              <a:srgbClr val="C69A24"/>
            </a:solidFill>
          </a:ln>
        </p:spPr>
        <p:style>
          <a:lnRef idx="2">
            <a:schemeClr val="accent1"/>
          </a:lnRef>
          <a:fillRef idx="0">
            <a:schemeClr val="accent1"/>
          </a:fillRef>
          <a:effectRef idx="1">
            <a:schemeClr val="accent1"/>
          </a:effectRef>
          <a:fontRef idx="minor">
            <a:schemeClr val="tx1"/>
          </a:fontRef>
        </p:style>
      </p:cxnSp>
      <p:cxnSp>
        <p:nvCxnSpPr>
          <p:cNvPr id="28" name="Connector 27"/>
          <p:cNvCxnSpPr>
            <a:endCxn id="8" idx="7"/>
          </p:cNvCxnSpPr>
          <p:nvPr/>
        </p:nvCxnSpPr>
        <p:spPr>
          <a:xfrm flipH="1">
            <a:off x="6732905" y="2162810"/>
            <a:ext cx="1862455" cy="553085"/>
          </a:xfrm>
          <a:prstGeom prst="line">
            <a:avLst/>
          </a:prstGeom>
          <a:ln w="25400">
            <a:solidFill>
              <a:srgbClr val="C69A24"/>
            </a:solidFill>
          </a:ln>
        </p:spPr>
        <p:style>
          <a:lnRef idx="2">
            <a:schemeClr val="accent1"/>
          </a:lnRef>
          <a:fillRef idx="0">
            <a:schemeClr val="accent1"/>
          </a:fillRef>
          <a:effectRef idx="1">
            <a:schemeClr val="accent1"/>
          </a:effectRef>
          <a:fontRef idx="minor">
            <a:schemeClr val="tx1"/>
          </a:fontRef>
        </p:style>
      </p:cxnSp>
      <p:cxnSp>
        <p:nvCxnSpPr>
          <p:cNvPr id="29" name="Connector 28"/>
          <p:cNvCxnSpPr>
            <a:stCxn id="15" idx="3"/>
            <a:endCxn id="8" idx="3"/>
          </p:cNvCxnSpPr>
          <p:nvPr/>
        </p:nvCxnSpPr>
        <p:spPr>
          <a:xfrm flipV="1">
            <a:off x="3492500" y="3621278"/>
            <a:ext cx="1753235" cy="401320"/>
          </a:xfrm>
          <a:prstGeom prst="line">
            <a:avLst/>
          </a:prstGeom>
          <a:ln w="25400">
            <a:solidFill>
              <a:srgbClr val="C69A24"/>
            </a:solidFill>
          </a:ln>
        </p:spPr>
        <p:style>
          <a:lnRef idx="2">
            <a:schemeClr val="accent1"/>
          </a:lnRef>
          <a:fillRef idx="0">
            <a:schemeClr val="accent1"/>
          </a:fillRef>
          <a:effectRef idx="1">
            <a:schemeClr val="accent1"/>
          </a:effectRef>
          <a:fontRef idx="minor">
            <a:schemeClr val="tx1"/>
          </a:fontRef>
        </p:style>
      </p:cxnSp>
      <p:cxnSp>
        <p:nvCxnSpPr>
          <p:cNvPr id="30" name="Connector 29"/>
          <p:cNvCxnSpPr>
            <a:stCxn id="18" idx="1"/>
            <a:endCxn id="8" idx="5"/>
          </p:cNvCxnSpPr>
          <p:nvPr/>
        </p:nvCxnSpPr>
        <p:spPr>
          <a:xfrm flipH="1" flipV="1">
            <a:off x="6732905" y="3621278"/>
            <a:ext cx="1862455" cy="401320"/>
          </a:xfrm>
          <a:prstGeom prst="line">
            <a:avLst/>
          </a:prstGeom>
          <a:ln w="25400">
            <a:solidFill>
              <a:srgbClr val="C69A24"/>
            </a:solidFill>
          </a:ln>
        </p:spPr>
        <p:style>
          <a:lnRef idx="2">
            <a:schemeClr val="accent1"/>
          </a:lnRef>
          <a:fillRef idx="0">
            <a:schemeClr val="accent1"/>
          </a:fillRef>
          <a:effectRef idx="1">
            <a:schemeClr val="accent1"/>
          </a:effectRef>
          <a:fontRef idx="minor">
            <a:schemeClr val="tx1"/>
          </a:fontRef>
        </p:style>
      </p:cxnSp>
      <p:cxnSp>
        <p:nvCxnSpPr>
          <p:cNvPr id="31" name="Connector 30"/>
          <p:cNvCxnSpPr>
            <a:stCxn id="21" idx="2"/>
          </p:cNvCxnSpPr>
          <p:nvPr/>
        </p:nvCxnSpPr>
        <p:spPr>
          <a:xfrm flipH="1">
            <a:off x="6042660" y="1774317"/>
            <a:ext cx="1270" cy="754380"/>
          </a:xfrm>
          <a:prstGeom prst="line">
            <a:avLst/>
          </a:prstGeom>
          <a:ln w="25400">
            <a:solidFill>
              <a:srgbClr val="C69A24"/>
            </a:solidFill>
          </a:ln>
        </p:spPr>
        <p:style>
          <a:lnRef idx="2">
            <a:schemeClr val="accent1"/>
          </a:lnRef>
          <a:fillRef idx="0">
            <a:schemeClr val="accent1"/>
          </a:fillRef>
          <a:effectRef idx="1">
            <a:schemeClr val="accent1"/>
          </a:effectRef>
          <a:fontRef idx="minor">
            <a:schemeClr val="tx1"/>
          </a:fontRef>
        </p:style>
      </p:cxnSp>
      <p:cxnSp>
        <p:nvCxnSpPr>
          <p:cNvPr id="32" name="Connector 31"/>
          <p:cNvCxnSpPr/>
          <p:nvPr/>
        </p:nvCxnSpPr>
        <p:spPr>
          <a:xfrm flipV="1">
            <a:off x="6043930" y="3808730"/>
            <a:ext cx="0" cy="960120"/>
          </a:xfrm>
          <a:prstGeom prst="line">
            <a:avLst/>
          </a:prstGeom>
          <a:ln w="25400">
            <a:solidFill>
              <a:srgbClr val="C69A24"/>
            </a:solidFill>
          </a:ln>
        </p:spPr>
        <p:style>
          <a:lnRef idx="2">
            <a:schemeClr val="accent1"/>
          </a:lnRef>
          <a:fillRef idx="0">
            <a:schemeClr val="accent1"/>
          </a:fillRef>
          <a:effectRef idx="1">
            <a:schemeClr val="accent1"/>
          </a:effectRef>
          <a:fontRef idx="minor">
            <a:schemeClr val="tx1"/>
          </a:fontRef>
        </p:style>
      </p:cxnSp>
      <p:sp>
        <p:nvSpPr>
          <p:cNvPr id="33" name="Rounded Rectangle 32"/>
          <p:cNvSpPr/>
          <p:nvPr/>
        </p:nvSpPr>
        <p:spPr>
          <a:xfrm>
            <a:off x="256032" y="5998464"/>
            <a:ext cx="11064240" cy="384048"/>
          </a:xfrm>
          <a:prstGeom prst="roundRect">
            <a:avLst/>
          </a:prstGeom>
          <a:solidFill>
            <a:srgbClr val="09254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l">
              <a:defRPr sz="1100" b="1">
                <a:solidFill>
                  <a:srgbClr val="FFFFFF"/>
                </a:solidFill>
                <a:latin typeface="Georgia" panose="02040502050405020303"/>
              </a:defRPr>
            </a:pPr>
            <a:r>
              <a:t>Take-home: Interpretation is multifactorial. A single semen value never tells the whole clinical story.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FAFA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58368"/>
          </a:xfrm>
          <a:prstGeom prst="rect">
            <a:avLst/>
          </a:prstGeom>
          <a:solidFill>
            <a:srgbClr val="09254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l"/>
            <a:r>
              <a:rPr sz="2400" b="1">
                <a:solidFill>
                  <a:srgbClr val="FFFFFF"/>
                </a:solidFill>
                <a:latin typeface="Times New Roman" panose="02020603050405020304"/>
              </a:rPr>
              <a:t>Common misconceptions</a:t>
            </a:r>
            <a:endParaRPr sz="2400" b="1">
              <a:solidFill>
                <a:srgbClr val="FFFFFF"/>
              </a:solidFill>
              <a:latin typeface="Times New Roman" panose="02020603050405020304"/>
            </a:endParaRPr>
          </a:p>
          <a:p>
            <a:pPr>
              <a:defRPr sz="1050">
                <a:solidFill>
                  <a:srgbClr val="E1EBF2"/>
                </a:solidFill>
                <a:latin typeface="Georgia" panose="02040502050405020303"/>
              </a:defRPr>
            </a:pPr>
            <a:r>
              <a:t>Correcting beginner errors calmly and clearly</a:t>
            </a:r>
          </a:p>
        </p:txBody>
      </p:sp>
      <p:sp>
        <p:nvSpPr>
          <p:cNvPr id="4" name="Rounded Rectangle 3"/>
          <p:cNvSpPr/>
          <p:nvPr/>
        </p:nvSpPr>
        <p:spPr>
          <a:xfrm>
            <a:off x="11338560" y="128016"/>
            <a:ext cx="548640" cy="310896"/>
          </a:xfrm>
          <a:prstGeom prst="roundRect">
            <a:avLst/>
          </a:prstGeom>
          <a:solidFill>
            <a:srgbClr val="C69A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09254A"/>
                </a:solidFill>
                <a:latin typeface="Georgia" panose="02040502050405020303"/>
              </a:rPr>
              <a:t>16</a:t>
            </a:r>
            <a:endParaRPr sz="1400" b="1">
              <a:solidFill>
                <a:srgbClr val="09254A"/>
              </a:solidFill>
              <a:latin typeface="Georgia" panose="02040502050405020303"/>
            </a:endParaRPr>
          </a:p>
        </p:txBody>
      </p:sp>
      <p:sp>
        <p:nvSpPr>
          <p:cNvPr id="5" name="TextBox 4"/>
          <p:cNvSpPr txBox="1"/>
          <p:nvPr/>
        </p:nvSpPr>
        <p:spPr>
          <a:xfrm>
            <a:off x="10698480" y="6291072"/>
            <a:ext cx="1005840" cy="164592"/>
          </a:xfrm>
          <a:prstGeom prst="rect">
            <a:avLst/>
          </a:prstGeom>
          <a:noFill/>
        </p:spPr>
        <p:txBody>
          <a:bodyPr wrap="none">
            <a:spAutoFit/>
          </a:bodyPr>
          <a:lstStyle/>
          <a:p>
            <a:pPr algn="r">
              <a:defRPr sz="800">
                <a:solidFill>
                  <a:srgbClr val="28343D"/>
                </a:solidFill>
                <a:latin typeface="Georgia" panose="02040502050405020303"/>
              </a:defRPr>
            </a:pPr>
            <a:r>
              <a:t>[1,6,7]</a:t>
            </a:r>
          </a:p>
        </p:txBody>
      </p:sp>
      <p:sp>
        <p:nvSpPr>
          <p:cNvPr id="6" name="Rectangle 5"/>
          <p:cNvSpPr/>
          <p:nvPr/>
        </p:nvSpPr>
        <p:spPr>
          <a:xfrm>
            <a:off x="0" y="6565392"/>
            <a:ext cx="12191695" cy="292608"/>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228600" y="6574536"/>
            <a:ext cx="6217920" cy="164592"/>
          </a:xfrm>
          <a:prstGeom prst="rect">
            <a:avLst/>
          </a:prstGeom>
          <a:noFill/>
        </p:spPr>
        <p:txBody>
          <a:bodyPr wrap="none">
            <a:spAutoFit/>
          </a:bodyPr>
          <a:lstStyle/>
          <a:p>
            <a:pPr>
              <a:defRPr sz="850">
                <a:solidFill>
                  <a:srgbClr val="09254A"/>
                </a:solidFill>
                <a:latin typeface="Georgia" panose="02040502050405020303"/>
              </a:defRPr>
            </a:pPr>
            <a:r>
              <a:t>Inside Embryo by Aurion  |  insideembryo.com  |  Beginner teaching presentation</a:t>
            </a:r>
          </a:p>
        </p:txBody>
      </p:sp>
      <p:sp>
        <p:nvSpPr>
          <p:cNvPr id="8" name="Rounded Rectangle 7"/>
          <p:cNvSpPr/>
          <p:nvPr/>
        </p:nvSpPr>
        <p:spPr>
          <a:xfrm>
            <a:off x="594360" y="1097280"/>
            <a:ext cx="3063240" cy="685800"/>
          </a:xfrm>
          <a:prstGeom prst="roundRect">
            <a:avLst/>
          </a:prstGeom>
          <a:solidFill>
            <a:srgbClr val="F5ECD1"/>
          </a:solidFill>
          <a:ln>
            <a:solidFill>
              <a:srgbClr val="C69A24"/>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350">
                <a:solidFill>
                  <a:srgbClr val="09254A"/>
                </a:solidFill>
                <a:latin typeface="Georgia" panose="02040502050405020303"/>
              </a:defRPr>
            </a:pPr>
            <a:r>
              <a:t>Myth: A normal semen report proves fertility.</a:t>
            </a:r>
          </a:p>
        </p:txBody>
      </p:sp>
      <p:sp>
        <p:nvSpPr>
          <p:cNvPr id="9" name="Rounded Rectangle 8"/>
          <p:cNvSpPr/>
          <p:nvPr/>
        </p:nvSpPr>
        <p:spPr>
          <a:xfrm>
            <a:off x="3840480" y="1097280"/>
            <a:ext cx="7726679" cy="685800"/>
          </a:xfrm>
          <a:prstGeom prst="roundRect">
            <a:avLst/>
          </a:prstGeom>
          <a:solidFill>
            <a:srgbClr val="FFFFFF"/>
          </a:solidFill>
          <a:ln>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320">
                <a:solidFill>
                  <a:srgbClr val="28343D"/>
                </a:solidFill>
                <a:latin typeface="Georgia" panose="02040502050405020303"/>
              </a:defRPr>
            </a:pPr>
            <a:r>
              <a:t>Correction: No. Fertility also depends on female factors, timing, and biological function not captured by one test.</a:t>
            </a:r>
          </a:p>
        </p:txBody>
      </p:sp>
      <p:sp>
        <p:nvSpPr>
          <p:cNvPr id="10" name="Rounded Rectangle 9"/>
          <p:cNvSpPr/>
          <p:nvPr/>
        </p:nvSpPr>
        <p:spPr>
          <a:xfrm>
            <a:off x="594360" y="2011680"/>
            <a:ext cx="3063240" cy="685800"/>
          </a:xfrm>
          <a:prstGeom prst="roundRect">
            <a:avLst/>
          </a:prstGeom>
          <a:solidFill>
            <a:srgbClr val="F5ECD1"/>
          </a:solidFill>
          <a:ln>
            <a:solidFill>
              <a:srgbClr val="C69A24"/>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350">
                <a:solidFill>
                  <a:srgbClr val="09254A"/>
                </a:solidFill>
                <a:latin typeface="Georgia" panose="02040502050405020303"/>
              </a:defRPr>
            </a:pPr>
            <a:r>
              <a:t>Myth: One abnormal result proves infertility.</a:t>
            </a:r>
          </a:p>
        </p:txBody>
      </p:sp>
      <p:sp>
        <p:nvSpPr>
          <p:cNvPr id="11" name="Rounded Rectangle 10"/>
          <p:cNvSpPr/>
          <p:nvPr/>
        </p:nvSpPr>
        <p:spPr>
          <a:xfrm>
            <a:off x="3840480" y="2011680"/>
            <a:ext cx="7726679" cy="685800"/>
          </a:xfrm>
          <a:prstGeom prst="roundRect">
            <a:avLst/>
          </a:prstGeom>
          <a:solidFill>
            <a:srgbClr val="FFFFFF"/>
          </a:solidFill>
          <a:ln>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320">
                <a:solidFill>
                  <a:srgbClr val="28343D"/>
                </a:solidFill>
                <a:latin typeface="Georgia" panose="02040502050405020303"/>
              </a:defRPr>
            </a:pPr>
            <a:r>
              <a:t>Correction: No. Repeat testing and clinical context are important because semen varies over time.</a:t>
            </a:r>
          </a:p>
        </p:txBody>
      </p:sp>
      <p:sp>
        <p:nvSpPr>
          <p:cNvPr id="12" name="Rounded Rectangle 11"/>
          <p:cNvSpPr/>
          <p:nvPr/>
        </p:nvSpPr>
        <p:spPr>
          <a:xfrm>
            <a:off x="594360" y="2926080"/>
            <a:ext cx="3063240" cy="685800"/>
          </a:xfrm>
          <a:prstGeom prst="roundRect">
            <a:avLst/>
          </a:prstGeom>
          <a:solidFill>
            <a:srgbClr val="F5ECD1"/>
          </a:solidFill>
          <a:ln>
            <a:solidFill>
              <a:srgbClr val="C69A24"/>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350">
                <a:solidFill>
                  <a:srgbClr val="09254A"/>
                </a:solidFill>
                <a:latin typeface="Georgia" panose="02040502050405020303"/>
              </a:defRPr>
            </a:pPr>
            <a:r>
              <a:t>Myth: Motility and vitality mean the same thing.</a:t>
            </a:r>
          </a:p>
        </p:txBody>
      </p:sp>
      <p:sp>
        <p:nvSpPr>
          <p:cNvPr id="13" name="Rounded Rectangle 12"/>
          <p:cNvSpPr/>
          <p:nvPr/>
        </p:nvSpPr>
        <p:spPr>
          <a:xfrm>
            <a:off x="3840480" y="2926080"/>
            <a:ext cx="7726679" cy="685800"/>
          </a:xfrm>
          <a:prstGeom prst="roundRect">
            <a:avLst/>
          </a:prstGeom>
          <a:solidFill>
            <a:srgbClr val="FFFFFF"/>
          </a:solidFill>
          <a:ln>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320">
                <a:solidFill>
                  <a:srgbClr val="28343D"/>
                </a:solidFill>
                <a:latin typeface="Georgia" panose="02040502050405020303"/>
              </a:defRPr>
            </a:pPr>
            <a:r>
              <a:t>Correction: No. Motility is movement; vitality is whether sperm are alive.</a:t>
            </a:r>
          </a:p>
        </p:txBody>
      </p:sp>
      <p:sp>
        <p:nvSpPr>
          <p:cNvPr id="14" name="Rounded Rectangle 13"/>
          <p:cNvSpPr/>
          <p:nvPr/>
        </p:nvSpPr>
        <p:spPr>
          <a:xfrm>
            <a:off x="594360" y="3840480"/>
            <a:ext cx="3063240" cy="685800"/>
          </a:xfrm>
          <a:prstGeom prst="roundRect">
            <a:avLst/>
          </a:prstGeom>
          <a:solidFill>
            <a:srgbClr val="F5ECD1"/>
          </a:solidFill>
          <a:ln>
            <a:solidFill>
              <a:srgbClr val="C69A24"/>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350">
                <a:solidFill>
                  <a:srgbClr val="09254A"/>
                </a:solidFill>
                <a:latin typeface="Georgia" panose="02040502050405020303"/>
              </a:defRPr>
            </a:pPr>
            <a:r>
              <a:t>Myth: Morphology alone predicts ART success.</a:t>
            </a:r>
          </a:p>
        </p:txBody>
      </p:sp>
      <p:sp>
        <p:nvSpPr>
          <p:cNvPr id="15" name="Rounded Rectangle 14"/>
          <p:cNvSpPr/>
          <p:nvPr/>
        </p:nvSpPr>
        <p:spPr>
          <a:xfrm>
            <a:off x="3840480" y="3840480"/>
            <a:ext cx="7726679" cy="685800"/>
          </a:xfrm>
          <a:prstGeom prst="roundRect">
            <a:avLst/>
          </a:prstGeom>
          <a:solidFill>
            <a:srgbClr val="FFFFFF"/>
          </a:solidFill>
          <a:ln>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320">
                <a:solidFill>
                  <a:srgbClr val="28343D"/>
                </a:solidFill>
                <a:latin typeface="Georgia" panose="02040502050405020303"/>
              </a:defRPr>
            </a:pPr>
            <a:r>
              <a:t>Correction: No. It is one descriptor among many and should not be over-interpreted.</a:t>
            </a:r>
          </a:p>
        </p:txBody>
      </p:sp>
      <p:sp>
        <p:nvSpPr>
          <p:cNvPr id="16" name="Rounded Rectangle 15"/>
          <p:cNvSpPr/>
          <p:nvPr/>
        </p:nvSpPr>
        <p:spPr>
          <a:xfrm>
            <a:off x="594360" y="4754880"/>
            <a:ext cx="3063240" cy="685800"/>
          </a:xfrm>
          <a:prstGeom prst="roundRect">
            <a:avLst/>
          </a:prstGeom>
          <a:solidFill>
            <a:srgbClr val="F5ECD1"/>
          </a:solidFill>
          <a:ln>
            <a:solidFill>
              <a:srgbClr val="C69A24"/>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350">
                <a:solidFill>
                  <a:srgbClr val="09254A"/>
                </a:solidFill>
                <a:latin typeface="Georgia" panose="02040502050405020303"/>
              </a:defRPr>
            </a:pPr>
            <a:r>
              <a:t>Myth: WHO values are pass/fail cut-offs.</a:t>
            </a:r>
          </a:p>
        </p:txBody>
      </p:sp>
      <p:sp>
        <p:nvSpPr>
          <p:cNvPr id="17" name="Rounded Rectangle 16"/>
          <p:cNvSpPr/>
          <p:nvPr/>
        </p:nvSpPr>
        <p:spPr>
          <a:xfrm>
            <a:off x="3840480" y="4754880"/>
            <a:ext cx="7726679" cy="685800"/>
          </a:xfrm>
          <a:prstGeom prst="roundRect">
            <a:avLst/>
          </a:prstGeom>
          <a:solidFill>
            <a:srgbClr val="FFFFFF"/>
          </a:solidFill>
          <a:ln>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320">
                <a:solidFill>
                  <a:srgbClr val="28343D"/>
                </a:solidFill>
                <a:latin typeface="Georgia" panose="02040502050405020303"/>
              </a:defRPr>
            </a:pPr>
            <a:r>
              <a:t>Correction: No. They are reference distributions from fertile populations, not guarantees.</a:t>
            </a:r>
          </a:p>
        </p:txBody>
      </p:sp>
      <p:sp>
        <p:nvSpPr>
          <p:cNvPr id="18" name="Rounded Rectangle 17"/>
          <p:cNvSpPr/>
          <p:nvPr/>
        </p:nvSpPr>
        <p:spPr>
          <a:xfrm>
            <a:off x="256032" y="5998464"/>
            <a:ext cx="11064240" cy="384048"/>
          </a:xfrm>
          <a:prstGeom prst="roundRect">
            <a:avLst/>
          </a:prstGeom>
          <a:solidFill>
            <a:srgbClr val="09254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l">
              <a:defRPr sz="1100" b="1">
                <a:solidFill>
                  <a:srgbClr val="FFFFFF"/>
                </a:solidFill>
                <a:latin typeface="Georgia" panose="02040502050405020303"/>
              </a:defRPr>
            </a:pPr>
            <a:r>
              <a:t>Take-home: Good semen analysis teaching avoids overstatement and keeps interpretation evidence-based.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11430"/>
            <a:ext cx="12191695" cy="6858000"/>
          </a:xfrm>
          <a:prstGeom prst="rect">
            <a:avLst/>
          </a:prstGeom>
          <a:solidFill>
            <a:srgbClr val="FAFA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58368"/>
          </a:xfrm>
          <a:prstGeom prst="rect">
            <a:avLst/>
          </a:prstGeom>
          <a:solidFill>
            <a:srgbClr val="09254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l"/>
            <a:r>
              <a:rPr sz="2400" b="1">
                <a:solidFill>
                  <a:srgbClr val="FFFFFF"/>
                </a:solidFill>
                <a:latin typeface="Times New Roman" panose="02020603050405020304"/>
              </a:rPr>
              <a:t>Practical clinical relevance</a:t>
            </a:r>
            <a:endParaRPr sz="2400" b="1">
              <a:solidFill>
                <a:srgbClr val="FFFFFF"/>
              </a:solidFill>
              <a:latin typeface="Times New Roman" panose="02020603050405020304"/>
            </a:endParaRPr>
          </a:p>
          <a:p>
            <a:pPr>
              <a:defRPr sz="1050">
                <a:solidFill>
                  <a:srgbClr val="E1EBF2"/>
                </a:solidFill>
                <a:latin typeface="Georgia" panose="02040502050405020303"/>
              </a:defRPr>
            </a:pPr>
            <a:r>
              <a:t>Where this topic appears in IVF and fertility care</a:t>
            </a:r>
          </a:p>
        </p:txBody>
      </p:sp>
      <p:sp>
        <p:nvSpPr>
          <p:cNvPr id="4" name="Rounded Rectangle 3"/>
          <p:cNvSpPr/>
          <p:nvPr/>
        </p:nvSpPr>
        <p:spPr>
          <a:xfrm>
            <a:off x="11338560" y="128016"/>
            <a:ext cx="548640" cy="310896"/>
          </a:xfrm>
          <a:prstGeom prst="roundRect">
            <a:avLst/>
          </a:prstGeom>
          <a:solidFill>
            <a:srgbClr val="C69A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09254A"/>
                </a:solidFill>
                <a:latin typeface="Georgia" panose="02040502050405020303"/>
              </a:rPr>
              <a:t>17</a:t>
            </a:r>
            <a:endParaRPr sz="1400" b="1">
              <a:solidFill>
                <a:srgbClr val="09254A"/>
              </a:solidFill>
              <a:latin typeface="Georgia" panose="02040502050405020303"/>
            </a:endParaRPr>
          </a:p>
        </p:txBody>
      </p:sp>
      <p:sp>
        <p:nvSpPr>
          <p:cNvPr id="5" name="TextBox 4"/>
          <p:cNvSpPr txBox="1"/>
          <p:nvPr/>
        </p:nvSpPr>
        <p:spPr>
          <a:xfrm>
            <a:off x="10698480" y="6291072"/>
            <a:ext cx="1005840" cy="164592"/>
          </a:xfrm>
          <a:prstGeom prst="rect">
            <a:avLst/>
          </a:prstGeom>
          <a:noFill/>
        </p:spPr>
        <p:txBody>
          <a:bodyPr wrap="none">
            <a:spAutoFit/>
          </a:bodyPr>
          <a:lstStyle/>
          <a:p>
            <a:pPr algn="r">
              <a:defRPr sz="800">
                <a:solidFill>
                  <a:srgbClr val="28343D"/>
                </a:solidFill>
                <a:latin typeface="Georgia" panose="02040502050405020303"/>
              </a:defRPr>
            </a:pPr>
            <a:r>
              <a:t>[1,7]</a:t>
            </a:r>
          </a:p>
        </p:txBody>
      </p:sp>
      <p:sp>
        <p:nvSpPr>
          <p:cNvPr id="6" name="Rectangle 5"/>
          <p:cNvSpPr/>
          <p:nvPr/>
        </p:nvSpPr>
        <p:spPr>
          <a:xfrm>
            <a:off x="0" y="6565392"/>
            <a:ext cx="12191695" cy="292608"/>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228600" y="6574536"/>
            <a:ext cx="6217920" cy="164592"/>
          </a:xfrm>
          <a:prstGeom prst="rect">
            <a:avLst/>
          </a:prstGeom>
          <a:noFill/>
        </p:spPr>
        <p:txBody>
          <a:bodyPr wrap="none">
            <a:spAutoFit/>
          </a:bodyPr>
          <a:lstStyle/>
          <a:p>
            <a:pPr>
              <a:defRPr sz="850">
                <a:solidFill>
                  <a:srgbClr val="09254A"/>
                </a:solidFill>
                <a:latin typeface="Georgia" panose="02040502050405020303"/>
              </a:defRPr>
            </a:pPr>
            <a:r>
              <a:t>Inside Embryo by Aurion  |  insideembryo.com  |  Beginner teaching presentation</a:t>
            </a:r>
          </a:p>
        </p:txBody>
      </p:sp>
      <p:sp>
        <p:nvSpPr>
          <p:cNvPr id="8" name="Rounded Rectangle 7"/>
          <p:cNvSpPr/>
          <p:nvPr/>
        </p:nvSpPr>
        <p:spPr>
          <a:xfrm>
            <a:off x="594360" y="1051560"/>
            <a:ext cx="1737360" cy="804672"/>
          </a:xfrm>
          <a:prstGeom prst="roundRect">
            <a:avLst/>
          </a:prstGeom>
          <a:solidFill>
            <a:srgbClr val="FFFFFF"/>
          </a:solidFill>
          <a:ln>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a:solidFill>
                  <a:srgbClr val="28343D"/>
                </a:solidFill>
                <a:latin typeface="Georgia" panose="02040502050405020303"/>
              </a:defRPr>
            </a:pPr>
            <a:r>
              <a:t>Male partner</a:t>
            </a:r>
            <a:br/>
            <a:r>
              <a:t>evaluation</a:t>
            </a:r>
          </a:p>
        </p:txBody>
      </p:sp>
      <p:sp>
        <p:nvSpPr>
          <p:cNvPr id="9" name="Chevron 8"/>
          <p:cNvSpPr/>
          <p:nvPr/>
        </p:nvSpPr>
        <p:spPr>
          <a:xfrm>
            <a:off x="2390648" y="1298448"/>
            <a:ext cx="384048" cy="320040"/>
          </a:xfrm>
          <a:prstGeom prst="chevron">
            <a:avLst/>
          </a:prstGeom>
          <a:solidFill>
            <a:srgbClr val="C69A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ounded Rectangle 9"/>
          <p:cNvSpPr/>
          <p:nvPr/>
        </p:nvSpPr>
        <p:spPr>
          <a:xfrm>
            <a:off x="2834640" y="1051560"/>
            <a:ext cx="1737360" cy="804672"/>
          </a:xfrm>
          <a:prstGeom prst="roundRect">
            <a:avLst/>
          </a:prstGeom>
          <a:solidFill>
            <a:srgbClr val="FFFFFF"/>
          </a:solidFill>
          <a:ln>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a:solidFill>
                  <a:srgbClr val="28343D"/>
                </a:solidFill>
                <a:latin typeface="Georgia" panose="02040502050405020303"/>
              </a:defRPr>
            </a:pPr>
            <a:r>
              <a:t>Semen</a:t>
            </a:r>
            <a:br/>
            <a:r>
              <a:t>examination</a:t>
            </a:r>
          </a:p>
        </p:txBody>
      </p:sp>
      <p:sp>
        <p:nvSpPr>
          <p:cNvPr id="11" name="Chevron 10"/>
          <p:cNvSpPr/>
          <p:nvPr/>
        </p:nvSpPr>
        <p:spPr>
          <a:xfrm>
            <a:off x="4631563" y="1298448"/>
            <a:ext cx="384048" cy="320040"/>
          </a:xfrm>
          <a:prstGeom prst="chevron">
            <a:avLst/>
          </a:prstGeom>
          <a:solidFill>
            <a:srgbClr val="C69A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ounded Rectangle 11"/>
          <p:cNvSpPr/>
          <p:nvPr/>
        </p:nvSpPr>
        <p:spPr>
          <a:xfrm>
            <a:off x="5074920" y="1051560"/>
            <a:ext cx="1737360" cy="804672"/>
          </a:xfrm>
          <a:prstGeom prst="roundRect">
            <a:avLst/>
          </a:prstGeom>
          <a:solidFill>
            <a:srgbClr val="FFFFFF"/>
          </a:solidFill>
          <a:ln>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a:solidFill>
                  <a:srgbClr val="28343D"/>
                </a:solidFill>
                <a:latin typeface="Georgia" panose="02040502050405020303"/>
              </a:defRPr>
            </a:pPr>
            <a:r>
              <a:t>Report</a:t>
            </a:r>
            <a:br/>
            <a:r>
              <a:t>review</a:t>
            </a:r>
          </a:p>
        </p:txBody>
      </p:sp>
      <p:sp>
        <p:nvSpPr>
          <p:cNvPr id="13" name="Chevron 12"/>
          <p:cNvSpPr/>
          <p:nvPr/>
        </p:nvSpPr>
        <p:spPr>
          <a:xfrm>
            <a:off x="6835648" y="1298448"/>
            <a:ext cx="384048" cy="320040"/>
          </a:xfrm>
          <a:prstGeom prst="chevron">
            <a:avLst/>
          </a:prstGeom>
          <a:solidFill>
            <a:srgbClr val="C69A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ounded Rectangle 13"/>
          <p:cNvSpPr/>
          <p:nvPr/>
        </p:nvSpPr>
        <p:spPr>
          <a:xfrm>
            <a:off x="7315200" y="1051560"/>
            <a:ext cx="1737360" cy="804672"/>
          </a:xfrm>
          <a:prstGeom prst="roundRect">
            <a:avLst/>
          </a:prstGeom>
          <a:solidFill>
            <a:srgbClr val="FFFFFF"/>
          </a:solidFill>
          <a:ln>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a:solidFill>
                  <a:srgbClr val="28343D"/>
                </a:solidFill>
                <a:latin typeface="Georgia" panose="02040502050405020303"/>
              </a:defRPr>
            </a:pPr>
            <a:r>
              <a:t>Clinical</a:t>
            </a:r>
            <a:br/>
            <a:r>
              <a:t>context</a:t>
            </a:r>
          </a:p>
        </p:txBody>
      </p:sp>
      <p:sp>
        <p:nvSpPr>
          <p:cNvPr id="15" name="Chevron 14"/>
          <p:cNvSpPr/>
          <p:nvPr/>
        </p:nvSpPr>
        <p:spPr>
          <a:xfrm>
            <a:off x="9075928" y="1298448"/>
            <a:ext cx="384048" cy="320040"/>
          </a:xfrm>
          <a:prstGeom prst="chevron">
            <a:avLst/>
          </a:prstGeom>
          <a:solidFill>
            <a:srgbClr val="C69A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ounded Rectangle 15"/>
          <p:cNvSpPr/>
          <p:nvPr/>
        </p:nvSpPr>
        <p:spPr>
          <a:xfrm>
            <a:off x="9555480" y="1051560"/>
            <a:ext cx="1737360" cy="804672"/>
          </a:xfrm>
          <a:prstGeom prst="roundRect">
            <a:avLst/>
          </a:prstGeom>
          <a:solidFill>
            <a:srgbClr val="FFFFFF"/>
          </a:solidFill>
          <a:ln>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a:solidFill>
                  <a:srgbClr val="28343D"/>
                </a:solidFill>
                <a:latin typeface="Georgia" panose="02040502050405020303"/>
              </a:defRPr>
            </a:pPr>
            <a:r>
              <a:t>Management</a:t>
            </a:r>
            <a:br/>
            <a:r>
              <a:t>planning</a:t>
            </a:r>
          </a:p>
        </p:txBody>
      </p:sp>
      <p:pic>
        <p:nvPicPr>
          <p:cNvPr id="17" name="Picture 16" descr="a_clean_modern_laboratory_scene_on_a_bench_counte.png"/>
          <p:cNvPicPr>
            <a:picLocks noChangeAspect="1"/>
          </p:cNvPicPr>
          <p:nvPr/>
        </p:nvPicPr>
        <p:blipFill>
          <a:blip r:embed="rId1"/>
          <a:stretch>
            <a:fillRect/>
          </a:stretch>
        </p:blipFill>
        <p:spPr>
          <a:xfrm>
            <a:off x="6537960" y="2011680"/>
            <a:ext cx="4983480" cy="3383280"/>
          </a:xfrm>
          <a:prstGeom prst="rect">
            <a:avLst/>
          </a:prstGeom>
        </p:spPr>
      </p:pic>
      <p:sp>
        <p:nvSpPr>
          <p:cNvPr id="18" name="TextBox 17"/>
          <p:cNvSpPr txBox="1"/>
          <p:nvPr/>
        </p:nvSpPr>
        <p:spPr>
          <a:xfrm>
            <a:off x="713232" y="2176272"/>
            <a:ext cx="5440680" cy="2743200"/>
          </a:xfrm>
          <a:prstGeom prst="rect">
            <a:avLst/>
          </a:prstGeom>
          <a:noFill/>
        </p:spPr>
        <p:txBody>
          <a:bodyPr wrap="square">
            <a:spAutoFit/>
          </a:bodyPr>
          <a:lstStyle/>
          <a:p>
            <a:pPr>
              <a:spcAft>
                <a:spcPts val="400"/>
              </a:spcAft>
              <a:defRPr sz="1600">
                <a:solidFill>
                  <a:srgbClr val="28343D"/>
                </a:solidFill>
                <a:latin typeface="Georgia" panose="02040502050405020303"/>
              </a:defRPr>
            </a:pPr>
            <a:r>
              <a:t>Results may prompt repeat testing, further male evaluation or lifestyle discussion.</a:t>
            </a:r>
          </a:p>
          <a:p>
            <a:pPr>
              <a:spcAft>
                <a:spcPts val="400"/>
              </a:spcAft>
              <a:defRPr sz="1600">
                <a:solidFill>
                  <a:srgbClr val="28343D"/>
                </a:solidFill>
                <a:latin typeface="Georgia" panose="02040502050405020303"/>
              </a:defRPr>
            </a:pPr>
            <a:r>
              <a:t>In ART, findings help inform sperm preparation and the broader treatment plan.</a:t>
            </a:r>
          </a:p>
          <a:p>
            <a:pPr>
              <a:spcAft>
                <a:spcPts val="400"/>
              </a:spcAft>
              <a:defRPr sz="1600">
                <a:solidFill>
                  <a:srgbClr val="28343D"/>
                </a:solidFill>
                <a:latin typeface="Georgia" panose="02040502050405020303"/>
              </a:defRPr>
            </a:pPr>
            <a:r>
              <a:t>The report must be integrated with female factors and couple history.</a:t>
            </a:r>
          </a:p>
          <a:p>
            <a:pPr>
              <a:spcAft>
                <a:spcPts val="400"/>
              </a:spcAft>
              <a:defRPr sz="1600">
                <a:solidFill>
                  <a:srgbClr val="28343D"/>
                </a:solidFill>
                <a:latin typeface="Georgia" panose="02040502050405020303"/>
              </a:defRPr>
            </a:pPr>
            <a:r>
              <a:t>No semen parameter alone guarantees success or failure in IUI, IVF or ICSI.</a:t>
            </a:r>
          </a:p>
        </p:txBody>
      </p:sp>
      <p:sp>
        <p:nvSpPr>
          <p:cNvPr id="19" name="Rounded Rectangle 18"/>
          <p:cNvSpPr/>
          <p:nvPr/>
        </p:nvSpPr>
        <p:spPr>
          <a:xfrm>
            <a:off x="256032" y="5998464"/>
            <a:ext cx="11064240" cy="384048"/>
          </a:xfrm>
          <a:prstGeom prst="roundRect">
            <a:avLst/>
          </a:prstGeom>
          <a:solidFill>
            <a:srgbClr val="09254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l">
              <a:defRPr sz="1100" b="1">
                <a:solidFill>
                  <a:srgbClr val="FFFFFF"/>
                </a:solidFill>
                <a:latin typeface="Georgia" panose="02040502050405020303"/>
              </a:defRPr>
            </a:pPr>
            <a:r>
              <a:t>Take-home: Clinicians and embryology teams use semen examination as one piece of the patient pathway, not as a standalone verdict.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FAFA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58368"/>
          </a:xfrm>
          <a:prstGeom prst="rect">
            <a:avLst/>
          </a:prstGeom>
          <a:solidFill>
            <a:srgbClr val="09254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l"/>
            <a:r>
              <a:rPr sz="2400" b="1">
                <a:solidFill>
                  <a:srgbClr val="FFFFFF"/>
                </a:solidFill>
                <a:latin typeface="Times New Roman" panose="02020603050405020304"/>
              </a:rPr>
              <a:t>Key takeaways</a:t>
            </a:r>
            <a:endParaRPr sz="2400" b="1">
              <a:solidFill>
                <a:srgbClr val="FFFFFF"/>
              </a:solidFill>
              <a:latin typeface="Times New Roman" panose="02020603050405020304"/>
            </a:endParaRPr>
          </a:p>
          <a:p>
            <a:pPr>
              <a:defRPr sz="1050">
                <a:solidFill>
                  <a:srgbClr val="E1EBF2"/>
                </a:solidFill>
                <a:latin typeface="Georgia" panose="02040502050405020303"/>
              </a:defRPr>
            </a:pPr>
            <a:r>
              <a:t>Essential points to remember</a:t>
            </a:r>
          </a:p>
        </p:txBody>
      </p:sp>
      <p:sp>
        <p:nvSpPr>
          <p:cNvPr id="4" name="Rounded Rectangle 3"/>
          <p:cNvSpPr/>
          <p:nvPr/>
        </p:nvSpPr>
        <p:spPr>
          <a:xfrm>
            <a:off x="11338560" y="128016"/>
            <a:ext cx="548640" cy="310896"/>
          </a:xfrm>
          <a:prstGeom prst="roundRect">
            <a:avLst/>
          </a:prstGeom>
          <a:solidFill>
            <a:srgbClr val="C69A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09254A"/>
                </a:solidFill>
                <a:latin typeface="Georgia" panose="02040502050405020303"/>
              </a:rPr>
              <a:t>18</a:t>
            </a:r>
            <a:endParaRPr sz="1400" b="1">
              <a:solidFill>
                <a:srgbClr val="09254A"/>
              </a:solidFill>
              <a:latin typeface="Georgia" panose="02040502050405020303"/>
            </a:endParaRPr>
          </a:p>
        </p:txBody>
      </p:sp>
      <p:sp>
        <p:nvSpPr>
          <p:cNvPr id="5" name="TextBox 4"/>
          <p:cNvSpPr txBox="1"/>
          <p:nvPr/>
        </p:nvSpPr>
        <p:spPr>
          <a:xfrm>
            <a:off x="10698480" y="6291072"/>
            <a:ext cx="1005840" cy="164592"/>
          </a:xfrm>
          <a:prstGeom prst="rect">
            <a:avLst/>
          </a:prstGeom>
          <a:noFill/>
        </p:spPr>
        <p:txBody>
          <a:bodyPr wrap="none">
            <a:spAutoFit/>
          </a:bodyPr>
          <a:lstStyle/>
          <a:p>
            <a:pPr algn="r">
              <a:defRPr sz="800">
                <a:solidFill>
                  <a:srgbClr val="28343D"/>
                </a:solidFill>
                <a:latin typeface="Georgia" panose="02040502050405020303"/>
              </a:defRPr>
            </a:pPr>
            <a:r>
              <a:t>[1,2,4]</a:t>
            </a:r>
          </a:p>
        </p:txBody>
      </p:sp>
      <p:sp>
        <p:nvSpPr>
          <p:cNvPr id="6" name="Rectangle 5"/>
          <p:cNvSpPr/>
          <p:nvPr/>
        </p:nvSpPr>
        <p:spPr>
          <a:xfrm>
            <a:off x="0" y="6565392"/>
            <a:ext cx="12191695" cy="292608"/>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228600" y="6574536"/>
            <a:ext cx="6217920" cy="164592"/>
          </a:xfrm>
          <a:prstGeom prst="rect">
            <a:avLst/>
          </a:prstGeom>
          <a:noFill/>
        </p:spPr>
        <p:txBody>
          <a:bodyPr wrap="none">
            <a:spAutoFit/>
          </a:bodyPr>
          <a:lstStyle/>
          <a:p>
            <a:pPr>
              <a:defRPr sz="850">
                <a:solidFill>
                  <a:srgbClr val="09254A"/>
                </a:solidFill>
                <a:latin typeface="Georgia" panose="02040502050405020303"/>
              </a:defRPr>
            </a:pPr>
            <a:r>
              <a:t>Inside Embryo by Aurion  |  insideembryo.com  |  Beginner teaching presentation</a:t>
            </a:r>
          </a:p>
        </p:txBody>
      </p:sp>
      <p:sp>
        <p:nvSpPr>
          <p:cNvPr id="8" name="Rounded Rectangle 7"/>
          <p:cNvSpPr/>
          <p:nvPr/>
        </p:nvSpPr>
        <p:spPr>
          <a:xfrm>
            <a:off x="685800" y="1188720"/>
            <a:ext cx="5074920" cy="1051560"/>
          </a:xfrm>
          <a:prstGeom prst="roundRect">
            <a:avLst/>
          </a:prstGeom>
          <a:solidFill>
            <a:srgbClr val="FFFFFF"/>
          </a:solidFill>
          <a:ln>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Oval 8"/>
          <p:cNvSpPr/>
          <p:nvPr/>
        </p:nvSpPr>
        <p:spPr>
          <a:xfrm>
            <a:off x="850392" y="1389888"/>
            <a:ext cx="502920" cy="502920"/>
          </a:xfrm>
          <a:prstGeom prst="ellipse">
            <a:avLst/>
          </a:prstGeom>
          <a:solidFill>
            <a:srgbClr val="C69A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09254A"/>
                </a:solidFill>
                <a:latin typeface="Georgia" panose="02040502050405020303"/>
              </a:defRPr>
            </a:pPr>
            <a:r>
              <a:t>1</a:t>
            </a:r>
          </a:p>
        </p:txBody>
      </p:sp>
      <p:sp>
        <p:nvSpPr>
          <p:cNvPr id="10" name="TextBox 9"/>
          <p:cNvSpPr txBox="1"/>
          <p:nvPr/>
        </p:nvSpPr>
        <p:spPr>
          <a:xfrm>
            <a:off x="1463040" y="1353312"/>
            <a:ext cx="4069080" cy="658368"/>
          </a:xfrm>
          <a:prstGeom prst="rect">
            <a:avLst/>
          </a:prstGeom>
          <a:noFill/>
        </p:spPr>
        <p:txBody>
          <a:bodyPr wrap="square" anchor="t">
            <a:spAutoFit/>
          </a:bodyPr>
          <a:lstStyle/>
          <a:p>
            <a:pPr algn="l">
              <a:spcAft>
                <a:spcPts val="200"/>
              </a:spcAft>
              <a:defRPr sz="1700" b="0">
                <a:solidFill>
                  <a:srgbClr val="28343D"/>
                </a:solidFill>
                <a:latin typeface="Georgia" panose="02040502050405020303"/>
              </a:defRPr>
            </a:pPr>
            <a:r>
              <a:t>Standardisation starts before microscopy.</a:t>
            </a:r>
          </a:p>
        </p:txBody>
      </p:sp>
      <p:sp>
        <p:nvSpPr>
          <p:cNvPr id="11" name="Rounded Rectangle 10"/>
          <p:cNvSpPr/>
          <p:nvPr/>
        </p:nvSpPr>
        <p:spPr>
          <a:xfrm>
            <a:off x="6263640" y="1188720"/>
            <a:ext cx="5074920" cy="1051560"/>
          </a:xfrm>
          <a:prstGeom prst="roundRect">
            <a:avLst/>
          </a:prstGeom>
          <a:solidFill>
            <a:srgbClr val="FFFFFF"/>
          </a:solidFill>
          <a:ln>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Oval 11"/>
          <p:cNvSpPr/>
          <p:nvPr/>
        </p:nvSpPr>
        <p:spPr>
          <a:xfrm>
            <a:off x="6428231" y="1389888"/>
            <a:ext cx="502920" cy="502920"/>
          </a:xfrm>
          <a:prstGeom prst="ellipse">
            <a:avLst/>
          </a:prstGeom>
          <a:solidFill>
            <a:srgbClr val="C69A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09254A"/>
                </a:solidFill>
                <a:latin typeface="Georgia" panose="02040502050405020303"/>
              </a:defRPr>
            </a:pPr>
            <a:r>
              <a:t>2</a:t>
            </a:r>
          </a:p>
        </p:txBody>
      </p:sp>
      <p:sp>
        <p:nvSpPr>
          <p:cNvPr id="13" name="TextBox 12"/>
          <p:cNvSpPr txBox="1"/>
          <p:nvPr/>
        </p:nvSpPr>
        <p:spPr>
          <a:xfrm>
            <a:off x="7040879" y="1353312"/>
            <a:ext cx="4069080" cy="658368"/>
          </a:xfrm>
          <a:prstGeom prst="rect">
            <a:avLst/>
          </a:prstGeom>
          <a:noFill/>
        </p:spPr>
        <p:txBody>
          <a:bodyPr wrap="square" anchor="t">
            <a:spAutoFit/>
          </a:bodyPr>
          <a:lstStyle/>
          <a:p>
            <a:pPr algn="l">
              <a:spcAft>
                <a:spcPts val="200"/>
              </a:spcAft>
              <a:defRPr sz="1700" b="0">
                <a:solidFill>
                  <a:srgbClr val="28343D"/>
                </a:solidFill>
                <a:latin typeface="Georgia" panose="02040502050405020303"/>
              </a:defRPr>
            </a:pPr>
            <a:r>
              <a:t>Macroscopic and microscopic steps both matter.</a:t>
            </a:r>
          </a:p>
        </p:txBody>
      </p:sp>
      <p:sp>
        <p:nvSpPr>
          <p:cNvPr id="14" name="Rounded Rectangle 13"/>
          <p:cNvSpPr/>
          <p:nvPr/>
        </p:nvSpPr>
        <p:spPr>
          <a:xfrm>
            <a:off x="685800" y="2606040"/>
            <a:ext cx="5074920" cy="1051560"/>
          </a:xfrm>
          <a:prstGeom prst="roundRect">
            <a:avLst/>
          </a:prstGeom>
          <a:solidFill>
            <a:srgbClr val="FFFFFF"/>
          </a:solidFill>
          <a:ln>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Oval 14"/>
          <p:cNvSpPr/>
          <p:nvPr/>
        </p:nvSpPr>
        <p:spPr>
          <a:xfrm>
            <a:off x="850392" y="2807208"/>
            <a:ext cx="502920" cy="502920"/>
          </a:xfrm>
          <a:prstGeom prst="ellipse">
            <a:avLst/>
          </a:prstGeom>
          <a:solidFill>
            <a:srgbClr val="C69A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09254A"/>
                </a:solidFill>
                <a:latin typeface="Georgia" panose="02040502050405020303"/>
              </a:defRPr>
            </a:pPr>
            <a:r>
              <a:t>3</a:t>
            </a:r>
          </a:p>
        </p:txBody>
      </p:sp>
      <p:sp>
        <p:nvSpPr>
          <p:cNvPr id="16" name="TextBox 15"/>
          <p:cNvSpPr txBox="1"/>
          <p:nvPr/>
        </p:nvSpPr>
        <p:spPr>
          <a:xfrm>
            <a:off x="1463040" y="2770632"/>
            <a:ext cx="4069080" cy="658368"/>
          </a:xfrm>
          <a:prstGeom prst="rect">
            <a:avLst/>
          </a:prstGeom>
          <a:noFill/>
        </p:spPr>
        <p:txBody>
          <a:bodyPr wrap="square" anchor="t">
            <a:spAutoFit/>
          </a:bodyPr>
          <a:lstStyle/>
          <a:p>
            <a:pPr algn="l">
              <a:spcAft>
                <a:spcPts val="200"/>
              </a:spcAft>
              <a:defRPr sz="1700" b="0">
                <a:solidFill>
                  <a:srgbClr val="28343D"/>
                </a:solidFill>
                <a:latin typeface="Georgia" panose="02040502050405020303"/>
              </a:defRPr>
            </a:pPr>
            <a:r>
              <a:t>Know the parameter, the unit and the denominator.</a:t>
            </a:r>
          </a:p>
        </p:txBody>
      </p:sp>
      <p:sp>
        <p:nvSpPr>
          <p:cNvPr id="17" name="Rounded Rectangle 16"/>
          <p:cNvSpPr/>
          <p:nvPr/>
        </p:nvSpPr>
        <p:spPr>
          <a:xfrm>
            <a:off x="6263640" y="2606040"/>
            <a:ext cx="5074920" cy="1051560"/>
          </a:xfrm>
          <a:prstGeom prst="roundRect">
            <a:avLst/>
          </a:prstGeom>
          <a:solidFill>
            <a:srgbClr val="FFFFFF"/>
          </a:solidFill>
          <a:ln>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Oval 17"/>
          <p:cNvSpPr/>
          <p:nvPr/>
        </p:nvSpPr>
        <p:spPr>
          <a:xfrm>
            <a:off x="6428231" y="2807208"/>
            <a:ext cx="502920" cy="502920"/>
          </a:xfrm>
          <a:prstGeom prst="ellipse">
            <a:avLst/>
          </a:prstGeom>
          <a:solidFill>
            <a:srgbClr val="C69A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09254A"/>
                </a:solidFill>
                <a:latin typeface="Georgia" panose="02040502050405020303"/>
              </a:defRPr>
            </a:pPr>
            <a:r>
              <a:t>4</a:t>
            </a:r>
          </a:p>
        </p:txBody>
      </p:sp>
      <p:sp>
        <p:nvSpPr>
          <p:cNvPr id="19" name="TextBox 18"/>
          <p:cNvSpPr txBox="1"/>
          <p:nvPr/>
        </p:nvSpPr>
        <p:spPr>
          <a:xfrm>
            <a:off x="7040879" y="2770632"/>
            <a:ext cx="4069080" cy="658368"/>
          </a:xfrm>
          <a:prstGeom prst="rect">
            <a:avLst/>
          </a:prstGeom>
          <a:noFill/>
        </p:spPr>
        <p:txBody>
          <a:bodyPr wrap="square" anchor="t">
            <a:spAutoFit/>
          </a:bodyPr>
          <a:lstStyle/>
          <a:p>
            <a:pPr algn="l">
              <a:spcAft>
                <a:spcPts val="200"/>
              </a:spcAft>
              <a:defRPr sz="1700" b="0">
                <a:solidFill>
                  <a:srgbClr val="28343D"/>
                </a:solidFill>
                <a:latin typeface="Georgia" panose="02040502050405020303"/>
              </a:defRPr>
            </a:pPr>
            <a:r>
              <a:t>WHO 6th edition updates methods and interpretation structure.</a:t>
            </a:r>
          </a:p>
        </p:txBody>
      </p:sp>
      <p:sp>
        <p:nvSpPr>
          <p:cNvPr id="20" name="Rounded Rectangle 19"/>
          <p:cNvSpPr/>
          <p:nvPr/>
        </p:nvSpPr>
        <p:spPr>
          <a:xfrm>
            <a:off x="685800" y="4023360"/>
            <a:ext cx="5074920" cy="1051560"/>
          </a:xfrm>
          <a:prstGeom prst="roundRect">
            <a:avLst/>
          </a:prstGeom>
          <a:solidFill>
            <a:srgbClr val="FFFFFF"/>
          </a:solidFill>
          <a:ln>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Oval 20"/>
          <p:cNvSpPr/>
          <p:nvPr/>
        </p:nvSpPr>
        <p:spPr>
          <a:xfrm>
            <a:off x="850392" y="4224528"/>
            <a:ext cx="502920" cy="502920"/>
          </a:xfrm>
          <a:prstGeom prst="ellipse">
            <a:avLst/>
          </a:prstGeom>
          <a:solidFill>
            <a:srgbClr val="C69A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09254A"/>
                </a:solidFill>
                <a:latin typeface="Georgia" panose="02040502050405020303"/>
              </a:defRPr>
            </a:pPr>
            <a:r>
              <a:t>5</a:t>
            </a:r>
          </a:p>
        </p:txBody>
      </p:sp>
      <p:sp>
        <p:nvSpPr>
          <p:cNvPr id="22" name="TextBox 21"/>
          <p:cNvSpPr txBox="1"/>
          <p:nvPr/>
        </p:nvSpPr>
        <p:spPr>
          <a:xfrm>
            <a:off x="1463040" y="4187952"/>
            <a:ext cx="4069080" cy="658368"/>
          </a:xfrm>
          <a:prstGeom prst="rect">
            <a:avLst/>
          </a:prstGeom>
          <a:noFill/>
        </p:spPr>
        <p:txBody>
          <a:bodyPr wrap="square" anchor="t">
            <a:spAutoFit/>
          </a:bodyPr>
          <a:lstStyle/>
          <a:p>
            <a:pPr algn="l">
              <a:spcAft>
                <a:spcPts val="200"/>
              </a:spcAft>
              <a:defRPr sz="1700" b="0">
                <a:solidFill>
                  <a:srgbClr val="28343D"/>
                </a:solidFill>
                <a:latin typeface="Georgia" panose="02040502050405020303"/>
              </a:defRPr>
            </a:pPr>
            <a:r>
              <a:t>Reference values guide interpretation but do not guarantee fertility.</a:t>
            </a:r>
          </a:p>
        </p:txBody>
      </p:sp>
      <p:sp>
        <p:nvSpPr>
          <p:cNvPr id="23" name="Rounded Rectangle 22"/>
          <p:cNvSpPr/>
          <p:nvPr/>
        </p:nvSpPr>
        <p:spPr>
          <a:xfrm>
            <a:off x="6263640" y="4023360"/>
            <a:ext cx="5074920" cy="1051560"/>
          </a:xfrm>
          <a:prstGeom prst="roundRect">
            <a:avLst/>
          </a:prstGeom>
          <a:solidFill>
            <a:srgbClr val="FFFFFF"/>
          </a:solidFill>
          <a:ln>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Oval 23"/>
          <p:cNvSpPr/>
          <p:nvPr/>
        </p:nvSpPr>
        <p:spPr>
          <a:xfrm>
            <a:off x="6428231" y="4224528"/>
            <a:ext cx="502920" cy="502920"/>
          </a:xfrm>
          <a:prstGeom prst="ellipse">
            <a:avLst/>
          </a:prstGeom>
          <a:solidFill>
            <a:srgbClr val="C69A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09254A"/>
                </a:solidFill>
                <a:latin typeface="Georgia" panose="02040502050405020303"/>
              </a:defRPr>
            </a:pPr>
            <a:r>
              <a:t>6</a:t>
            </a:r>
          </a:p>
        </p:txBody>
      </p:sp>
      <p:sp>
        <p:nvSpPr>
          <p:cNvPr id="25" name="TextBox 24"/>
          <p:cNvSpPr txBox="1"/>
          <p:nvPr/>
        </p:nvSpPr>
        <p:spPr>
          <a:xfrm>
            <a:off x="7040879" y="4187952"/>
            <a:ext cx="4069080" cy="658368"/>
          </a:xfrm>
          <a:prstGeom prst="rect">
            <a:avLst/>
          </a:prstGeom>
          <a:noFill/>
        </p:spPr>
        <p:txBody>
          <a:bodyPr wrap="square" anchor="t">
            <a:spAutoFit/>
          </a:bodyPr>
          <a:lstStyle/>
          <a:p>
            <a:pPr algn="l">
              <a:spcAft>
                <a:spcPts val="200"/>
              </a:spcAft>
              <a:defRPr sz="1700" b="0">
                <a:solidFill>
                  <a:srgbClr val="28343D"/>
                </a:solidFill>
                <a:latin typeface="Georgia" panose="02040502050405020303"/>
              </a:defRPr>
            </a:pPr>
            <a:r>
              <a:t>Repeat testing and full clinical context are often necessary.</a:t>
            </a:r>
          </a:p>
        </p:txBody>
      </p:sp>
      <p:sp>
        <p:nvSpPr>
          <p:cNvPr id="26" name="Rounded Rectangle 25"/>
          <p:cNvSpPr/>
          <p:nvPr/>
        </p:nvSpPr>
        <p:spPr>
          <a:xfrm>
            <a:off x="256032" y="5998464"/>
            <a:ext cx="11064240" cy="384048"/>
          </a:xfrm>
          <a:prstGeom prst="roundRect">
            <a:avLst/>
          </a:prstGeom>
          <a:solidFill>
            <a:srgbClr val="09254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l">
              <a:defRPr sz="1100" b="1">
                <a:solidFill>
                  <a:srgbClr val="FFFFFF"/>
                </a:solidFill>
                <a:latin typeface="Georgia" panose="02040502050405020303"/>
              </a:defRPr>
            </a:pPr>
            <a:r>
              <a:t>Take-home: If learners remember the workflow, the key terms and the limits of interpretation, they already have a strong beginner foundation.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FAFA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58368"/>
          </a:xfrm>
          <a:prstGeom prst="rect">
            <a:avLst/>
          </a:prstGeom>
          <a:solidFill>
            <a:srgbClr val="09254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l"/>
            <a:r>
              <a:rPr sz="2400" b="1">
                <a:solidFill>
                  <a:srgbClr val="FFFFFF"/>
                </a:solidFill>
                <a:latin typeface="Times New Roman" panose="02020603050405020304"/>
              </a:rPr>
              <a:t>Knowledge check</a:t>
            </a:r>
            <a:endParaRPr sz="2400" b="1">
              <a:solidFill>
                <a:srgbClr val="FFFFFF"/>
              </a:solidFill>
              <a:latin typeface="Times New Roman" panose="02020603050405020304"/>
            </a:endParaRPr>
          </a:p>
          <a:p>
            <a:pPr>
              <a:defRPr sz="1050">
                <a:solidFill>
                  <a:srgbClr val="E1EBF2"/>
                </a:solidFill>
                <a:latin typeface="Georgia" panose="02040502050405020303"/>
              </a:defRPr>
            </a:pPr>
            <a:r>
              <a:t>Five quick questions for beginners</a:t>
            </a:r>
          </a:p>
        </p:txBody>
      </p:sp>
      <p:sp>
        <p:nvSpPr>
          <p:cNvPr id="4" name="Rounded Rectangle 3"/>
          <p:cNvSpPr/>
          <p:nvPr/>
        </p:nvSpPr>
        <p:spPr>
          <a:xfrm>
            <a:off x="11338560" y="128016"/>
            <a:ext cx="548640" cy="310896"/>
          </a:xfrm>
          <a:prstGeom prst="roundRect">
            <a:avLst/>
          </a:prstGeom>
          <a:solidFill>
            <a:srgbClr val="C69A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09254A"/>
                </a:solidFill>
                <a:latin typeface="Georgia" panose="02040502050405020303"/>
              </a:rPr>
              <a:t>19</a:t>
            </a:r>
            <a:endParaRPr sz="1400" b="1">
              <a:solidFill>
                <a:srgbClr val="09254A"/>
              </a:solidFill>
              <a:latin typeface="Georgia" panose="02040502050405020303"/>
            </a:endParaRPr>
          </a:p>
        </p:txBody>
      </p:sp>
      <p:sp>
        <p:nvSpPr>
          <p:cNvPr id="5" name="Rectangle 4"/>
          <p:cNvSpPr/>
          <p:nvPr/>
        </p:nvSpPr>
        <p:spPr>
          <a:xfrm>
            <a:off x="0" y="6565392"/>
            <a:ext cx="12191695" cy="292608"/>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228600" y="6574536"/>
            <a:ext cx="6217920" cy="164592"/>
          </a:xfrm>
          <a:prstGeom prst="rect">
            <a:avLst/>
          </a:prstGeom>
          <a:noFill/>
        </p:spPr>
        <p:txBody>
          <a:bodyPr wrap="none">
            <a:spAutoFit/>
          </a:bodyPr>
          <a:lstStyle/>
          <a:p>
            <a:pPr>
              <a:defRPr sz="850">
                <a:solidFill>
                  <a:srgbClr val="09254A"/>
                </a:solidFill>
                <a:latin typeface="Georgia" panose="02040502050405020303"/>
              </a:defRPr>
            </a:pPr>
            <a:r>
              <a:t>Inside Embryo by Aurion  |  insideembryo.com  |  Beginner teaching presentation</a:t>
            </a:r>
          </a:p>
        </p:txBody>
      </p:sp>
      <p:sp>
        <p:nvSpPr>
          <p:cNvPr id="7" name="Rounded Rectangle 6"/>
          <p:cNvSpPr/>
          <p:nvPr/>
        </p:nvSpPr>
        <p:spPr>
          <a:xfrm>
            <a:off x="685800" y="1051560"/>
            <a:ext cx="10789920" cy="749808"/>
          </a:xfrm>
          <a:prstGeom prst="roundRect">
            <a:avLst/>
          </a:prstGeom>
          <a:solidFill>
            <a:srgbClr val="FFFFFF"/>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685800" y="1051560"/>
            <a:ext cx="10789920" cy="310896"/>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Question 1</a:t>
            </a:r>
          </a:p>
        </p:txBody>
      </p:sp>
      <p:sp>
        <p:nvSpPr>
          <p:cNvPr id="9" name="TextBox 8"/>
          <p:cNvSpPr txBox="1"/>
          <p:nvPr/>
        </p:nvSpPr>
        <p:spPr>
          <a:xfrm>
            <a:off x="758952" y="1408176"/>
            <a:ext cx="10643616" cy="320040"/>
          </a:xfrm>
          <a:prstGeom prst="rect">
            <a:avLst/>
          </a:prstGeom>
          <a:noFill/>
        </p:spPr>
        <p:txBody>
          <a:bodyPr wrap="square" anchor="t">
            <a:spAutoFit/>
          </a:bodyPr>
          <a:lstStyle/>
          <a:p>
            <a:pPr algn="ctr">
              <a:defRPr sz="1420">
                <a:solidFill>
                  <a:srgbClr val="28343D"/>
                </a:solidFill>
                <a:latin typeface="Georgia" panose="02040502050405020303"/>
              </a:defRPr>
            </a:pPr>
            <a:r>
              <a:t>1. Which test helps distinguish live immotile sperm from dead sperm?</a:t>
            </a:r>
          </a:p>
        </p:txBody>
      </p:sp>
      <p:sp>
        <p:nvSpPr>
          <p:cNvPr id="10" name="Rounded Rectangle 9"/>
          <p:cNvSpPr/>
          <p:nvPr/>
        </p:nvSpPr>
        <p:spPr>
          <a:xfrm>
            <a:off x="685800" y="1993391"/>
            <a:ext cx="10789920" cy="749808"/>
          </a:xfrm>
          <a:prstGeom prst="roundRect">
            <a:avLst/>
          </a:prstGeom>
          <a:solidFill>
            <a:srgbClr val="FFFFFF"/>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685800" y="1993391"/>
            <a:ext cx="10789920" cy="310896"/>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Question 2</a:t>
            </a:r>
          </a:p>
        </p:txBody>
      </p:sp>
      <p:sp>
        <p:nvSpPr>
          <p:cNvPr id="12" name="TextBox 11"/>
          <p:cNvSpPr txBox="1"/>
          <p:nvPr/>
        </p:nvSpPr>
        <p:spPr>
          <a:xfrm>
            <a:off x="758952" y="2350007"/>
            <a:ext cx="10643616" cy="320040"/>
          </a:xfrm>
          <a:prstGeom prst="rect">
            <a:avLst/>
          </a:prstGeom>
          <a:noFill/>
        </p:spPr>
        <p:txBody>
          <a:bodyPr wrap="square" anchor="t">
            <a:spAutoFit/>
          </a:bodyPr>
          <a:lstStyle/>
          <a:p>
            <a:pPr algn="ctr">
              <a:defRPr sz="1420">
                <a:solidFill>
                  <a:srgbClr val="28343D"/>
                </a:solidFill>
                <a:latin typeface="Georgia" panose="02040502050405020303"/>
              </a:defRPr>
            </a:pPr>
            <a:r>
              <a:t>2. Which parameter is reported in mL rather than % or 10⁶/mL?</a:t>
            </a:r>
          </a:p>
        </p:txBody>
      </p:sp>
      <p:sp>
        <p:nvSpPr>
          <p:cNvPr id="13" name="Rounded Rectangle 12"/>
          <p:cNvSpPr/>
          <p:nvPr/>
        </p:nvSpPr>
        <p:spPr>
          <a:xfrm>
            <a:off x="685800" y="2935224"/>
            <a:ext cx="10789920" cy="749808"/>
          </a:xfrm>
          <a:prstGeom prst="roundRect">
            <a:avLst/>
          </a:prstGeom>
          <a:solidFill>
            <a:srgbClr val="FFFFFF"/>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685800" y="2935224"/>
            <a:ext cx="10789920" cy="310896"/>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Question 3</a:t>
            </a:r>
          </a:p>
        </p:txBody>
      </p:sp>
      <p:sp>
        <p:nvSpPr>
          <p:cNvPr id="15" name="TextBox 14"/>
          <p:cNvSpPr txBox="1"/>
          <p:nvPr/>
        </p:nvSpPr>
        <p:spPr>
          <a:xfrm>
            <a:off x="758952" y="3291840"/>
            <a:ext cx="10643616" cy="320040"/>
          </a:xfrm>
          <a:prstGeom prst="rect">
            <a:avLst/>
          </a:prstGeom>
          <a:noFill/>
        </p:spPr>
        <p:txBody>
          <a:bodyPr wrap="square" anchor="t">
            <a:spAutoFit/>
          </a:bodyPr>
          <a:lstStyle/>
          <a:p>
            <a:pPr algn="ctr">
              <a:defRPr sz="1420">
                <a:solidFill>
                  <a:srgbClr val="28343D"/>
                </a:solidFill>
                <a:latin typeface="Georgia" panose="02040502050405020303"/>
              </a:defRPr>
            </a:pPr>
            <a:r>
              <a:t>3. True or false: one normal semen report proves fertility.</a:t>
            </a:r>
          </a:p>
        </p:txBody>
      </p:sp>
      <p:sp>
        <p:nvSpPr>
          <p:cNvPr id="16" name="Rounded Rectangle 15"/>
          <p:cNvSpPr/>
          <p:nvPr/>
        </p:nvSpPr>
        <p:spPr>
          <a:xfrm>
            <a:off x="685800" y="3877056"/>
            <a:ext cx="10789920" cy="749808"/>
          </a:xfrm>
          <a:prstGeom prst="roundRect">
            <a:avLst/>
          </a:prstGeom>
          <a:solidFill>
            <a:srgbClr val="FFFFFF"/>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685800" y="3877056"/>
            <a:ext cx="10789920" cy="310896"/>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Question 4</a:t>
            </a:r>
          </a:p>
        </p:txBody>
      </p:sp>
      <p:sp>
        <p:nvSpPr>
          <p:cNvPr id="18" name="TextBox 17"/>
          <p:cNvSpPr txBox="1"/>
          <p:nvPr/>
        </p:nvSpPr>
        <p:spPr>
          <a:xfrm>
            <a:off x="758952" y="4233672"/>
            <a:ext cx="10643616" cy="320040"/>
          </a:xfrm>
          <a:prstGeom prst="rect">
            <a:avLst/>
          </a:prstGeom>
          <a:noFill/>
        </p:spPr>
        <p:txBody>
          <a:bodyPr wrap="square" anchor="t">
            <a:spAutoFit/>
          </a:bodyPr>
          <a:lstStyle/>
          <a:p>
            <a:pPr algn="ctr">
              <a:defRPr sz="1420">
                <a:solidFill>
                  <a:srgbClr val="28343D"/>
                </a:solidFill>
                <a:latin typeface="Georgia" panose="02040502050405020303"/>
              </a:defRPr>
            </a:pPr>
            <a:r>
              <a:t>4. WHO 6th edition groups testing into which three levels?</a:t>
            </a:r>
          </a:p>
        </p:txBody>
      </p:sp>
      <p:sp>
        <p:nvSpPr>
          <p:cNvPr id="19" name="Rounded Rectangle 18"/>
          <p:cNvSpPr/>
          <p:nvPr/>
        </p:nvSpPr>
        <p:spPr>
          <a:xfrm>
            <a:off x="685800" y="4818888"/>
            <a:ext cx="10789920" cy="749808"/>
          </a:xfrm>
          <a:prstGeom prst="roundRect">
            <a:avLst/>
          </a:prstGeom>
          <a:solidFill>
            <a:srgbClr val="FFFFFF"/>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685800" y="4818888"/>
            <a:ext cx="10789920" cy="310896"/>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Question 5</a:t>
            </a:r>
          </a:p>
        </p:txBody>
      </p:sp>
      <p:sp>
        <p:nvSpPr>
          <p:cNvPr id="21" name="TextBox 20"/>
          <p:cNvSpPr txBox="1"/>
          <p:nvPr/>
        </p:nvSpPr>
        <p:spPr>
          <a:xfrm>
            <a:off x="758952" y="5175504"/>
            <a:ext cx="10643616" cy="320040"/>
          </a:xfrm>
          <a:prstGeom prst="rect">
            <a:avLst/>
          </a:prstGeom>
          <a:noFill/>
        </p:spPr>
        <p:txBody>
          <a:bodyPr wrap="square" anchor="t">
            <a:spAutoFit/>
          </a:bodyPr>
          <a:lstStyle/>
          <a:p>
            <a:pPr algn="ctr">
              <a:defRPr sz="1420">
                <a:solidFill>
                  <a:srgbClr val="28343D"/>
                </a:solidFill>
                <a:latin typeface="Georgia" panose="02040502050405020303"/>
              </a:defRPr>
            </a:pPr>
            <a:r>
              <a:t>5. Name one pre-analytical detail that must be documented clearly.</a:t>
            </a:r>
          </a:p>
        </p:txBody>
      </p:sp>
      <p:sp>
        <p:nvSpPr>
          <p:cNvPr id="22" name="Rounded Rectangle 21"/>
          <p:cNvSpPr/>
          <p:nvPr/>
        </p:nvSpPr>
        <p:spPr>
          <a:xfrm>
            <a:off x="256032" y="5998464"/>
            <a:ext cx="11064240" cy="384048"/>
          </a:xfrm>
          <a:prstGeom prst="roundRect">
            <a:avLst/>
          </a:prstGeom>
          <a:solidFill>
            <a:srgbClr val="09254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l">
              <a:defRPr sz="1100" b="1">
                <a:solidFill>
                  <a:srgbClr val="FFFFFF"/>
                </a:solidFill>
                <a:latin typeface="Georgia" panose="02040502050405020303"/>
              </a:defRPr>
            </a:pPr>
            <a:r>
              <a:t>Take-home: Use the questions to check understanding of terms, workflow and interpretation limits.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FAFA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58368"/>
          </a:xfrm>
          <a:prstGeom prst="rect">
            <a:avLst/>
          </a:prstGeom>
          <a:solidFill>
            <a:srgbClr val="09254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l"/>
            <a:r>
              <a:rPr sz="2400" b="1">
                <a:solidFill>
                  <a:srgbClr val="FFFFFF"/>
                </a:solidFill>
                <a:latin typeface="Times New Roman" panose="02020603050405020304"/>
              </a:rPr>
              <a:t>Why this topic matters</a:t>
            </a:r>
            <a:endParaRPr sz="2400" b="1">
              <a:solidFill>
                <a:srgbClr val="FFFFFF"/>
              </a:solidFill>
              <a:latin typeface="Times New Roman" panose="02020603050405020304"/>
            </a:endParaRPr>
          </a:p>
          <a:p>
            <a:pPr>
              <a:defRPr sz="1050">
                <a:solidFill>
                  <a:srgbClr val="E1EBF2"/>
                </a:solidFill>
                <a:latin typeface="Georgia" panose="02040502050405020303"/>
              </a:defRPr>
            </a:pPr>
            <a:r>
              <a:t>Why every ART learner should understand semen examination</a:t>
            </a:r>
          </a:p>
        </p:txBody>
      </p:sp>
      <p:sp>
        <p:nvSpPr>
          <p:cNvPr id="4" name="Rounded Rectangle 3"/>
          <p:cNvSpPr/>
          <p:nvPr/>
        </p:nvSpPr>
        <p:spPr>
          <a:xfrm>
            <a:off x="11338560" y="128016"/>
            <a:ext cx="548640" cy="310896"/>
          </a:xfrm>
          <a:prstGeom prst="roundRect">
            <a:avLst/>
          </a:prstGeom>
          <a:solidFill>
            <a:srgbClr val="C69A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09254A"/>
                </a:solidFill>
                <a:latin typeface="Georgia" panose="02040502050405020303"/>
              </a:rPr>
              <a:t>2</a:t>
            </a:r>
            <a:endParaRPr sz="1400" b="1">
              <a:solidFill>
                <a:srgbClr val="09254A"/>
              </a:solidFill>
              <a:latin typeface="Georgia" panose="02040502050405020303"/>
            </a:endParaRPr>
          </a:p>
        </p:txBody>
      </p:sp>
      <p:sp>
        <p:nvSpPr>
          <p:cNvPr id="5" name="TextBox 4"/>
          <p:cNvSpPr txBox="1"/>
          <p:nvPr/>
        </p:nvSpPr>
        <p:spPr>
          <a:xfrm>
            <a:off x="10698480" y="6291072"/>
            <a:ext cx="1005840" cy="164592"/>
          </a:xfrm>
          <a:prstGeom prst="rect">
            <a:avLst/>
          </a:prstGeom>
          <a:noFill/>
        </p:spPr>
        <p:txBody>
          <a:bodyPr wrap="none">
            <a:spAutoFit/>
          </a:bodyPr>
          <a:lstStyle/>
          <a:p>
            <a:pPr algn="r">
              <a:defRPr sz="800">
                <a:solidFill>
                  <a:srgbClr val="28343D"/>
                </a:solidFill>
                <a:latin typeface="Georgia" panose="02040502050405020303"/>
              </a:defRPr>
            </a:pPr>
            <a:r>
              <a:t>[1,7]</a:t>
            </a:r>
          </a:p>
        </p:txBody>
      </p:sp>
      <p:sp>
        <p:nvSpPr>
          <p:cNvPr id="6" name="Rectangle 5"/>
          <p:cNvSpPr/>
          <p:nvPr/>
        </p:nvSpPr>
        <p:spPr>
          <a:xfrm>
            <a:off x="0" y="6565392"/>
            <a:ext cx="12191695" cy="292608"/>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228600" y="6574536"/>
            <a:ext cx="6217920" cy="164592"/>
          </a:xfrm>
          <a:prstGeom prst="rect">
            <a:avLst/>
          </a:prstGeom>
          <a:noFill/>
        </p:spPr>
        <p:txBody>
          <a:bodyPr wrap="none">
            <a:spAutoFit/>
          </a:bodyPr>
          <a:lstStyle/>
          <a:p>
            <a:pPr>
              <a:defRPr sz="850">
                <a:solidFill>
                  <a:srgbClr val="09254A"/>
                </a:solidFill>
                <a:latin typeface="Georgia" panose="02040502050405020303"/>
              </a:defRPr>
            </a:pPr>
            <a:r>
              <a:t>Inside Embryo by Aurion  |  insideembryo.com  |  Beginner teaching presentation</a:t>
            </a:r>
          </a:p>
        </p:txBody>
      </p:sp>
      <p:sp>
        <p:nvSpPr>
          <p:cNvPr id="8" name="Rounded Rectangle 7"/>
          <p:cNvSpPr/>
          <p:nvPr/>
        </p:nvSpPr>
        <p:spPr>
          <a:xfrm>
            <a:off x="594360" y="1417320"/>
            <a:ext cx="3017520" cy="2423160"/>
          </a:xfrm>
          <a:prstGeom prst="roundRect">
            <a:avLst/>
          </a:prstGeom>
          <a:solidFill>
            <a:srgbClr val="FFFFFF"/>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594360" y="1417320"/>
            <a:ext cx="3017520" cy="310896"/>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First-line fertility information</a:t>
            </a:r>
          </a:p>
        </p:txBody>
      </p:sp>
      <p:sp>
        <p:nvSpPr>
          <p:cNvPr id="10" name="TextBox 9"/>
          <p:cNvSpPr txBox="1"/>
          <p:nvPr/>
        </p:nvSpPr>
        <p:spPr>
          <a:xfrm>
            <a:off x="667512" y="1773936"/>
            <a:ext cx="2871216" cy="1993392"/>
          </a:xfrm>
          <a:prstGeom prst="rect">
            <a:avLst/>
          </a:prstGeom>
          <a:noFill/>
        </p:spPr>
        <p:txBody>
          <a:bodyPr wrap="square" anchor="t">
            <a:spAutoFit/>
          </a:bodyPr>
          <a:lstStyle/>
          <a:p>
            <a:pPr algn="ctr">
              <a:defRPr sz="1500">
                <a:solidFill>
                  <a:srgbClr val="28343D"/>
                </a:solidFill>
                <a:latin typeface="Georgia" panose="02040502050405020303"/>
              </a:defRPr>
            </a:pPr>
            <a:r>
              <a:t>Helps identify possible male-factor contribution during early fertility assessment.</a:t>
            </a:r>
          </a:p>
        </p:txBody>
      </p:sp>
      <p:sp>
        <p:nvSpPr>
          <p:cNvPr id="11" name="Oval 10"/>
          <p:cNvSpPr/>
          <p:nvPr/>
        </p:nvSpPr>
        <p:spPr>
          <a:xfrm>
            <a:off x="1810512" y="3520440"/>
            <a:ext cx="502920" cy="502920"/>
          </a:xfrm>
          <a:prstGeom prst="ellipse">
            <a:avLst/>
          </a:prstGeom>
          <a:solidFill>
            <a:srgbClr val="F5ECD1"/>
          </a:solidFill>
          <a:ln>
            <a:solidFill>
              <a:srgbClr val="C69A24"/>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600" b="1">
                <a:solidFill>
                  <a:srgbClr val="09254A"/>
                </a:solidFill>
                <a:latin typeface="Times New Roman" panose="02020603050405020304"/>
              </a:defRPr>
            </a:pPr>
            <a:r>
              <a:t>1</a:t>
            </a:r>
          </a:p>
        </p:txBody>
      </p:sp>
      <p:sp>
        <p:nvSpPr>
          <p:cNvPr id="12" name="Rounded Rectangle 11"/>
          <p:cNvSpPr/>
          <p:nvPr/>
        </p:nvSpPr>
        <p:spPr>
          <a:xfrm>
            <a:off x="4069080" y="1417320"/>
            <a:ext cx="3017520" cy="2423160"/>
          </a:xfrm>
          <a:prstGeom prst="roundRect">
            <a:avLst/>
          </a:prstGeom>
          <a:solidFill>
            <a:srgbClr val="FFFFFF"/>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4069080" y="1417320"/>
            <a:ext cx="3017520" cy="310896"/>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Standardised laboratory reporting</a:t>
            </a:r>
          </a:p>
        </p:txBody>
      </p:sp>
      <p:sp>
        <p:nvSpPr>
          <p:cNvPr id="14" name="TextBox 13"/>
          <p:cNvSpPr txBox="1"/>
          <p:nvPr/>
        </p:nvSpPr>
        <p:spPr>
          <a:xfrm>
            <a:off x="4142232" y="1773936"/>
            <a:ext cx="2871216" cy="1993392"/>
          </a:xfrm>
          <a:prstGeom prst="rect">
            <a:avLst/>
          </a:prstGeom>
          <a:noFill/>
        </p:spPr>
        <p:txBody>
          <a:bodyPr wrap="square" anchor="t">
            <a:spAutoFit/>
          </a:bodyPr>
          <a:lstStyle/>
          <a:p>
            <a:pPr algn="ctr">
              <a:defRPr sz="1500">
                <a:solidFill>
                  <a:srgbClr val="28343D"/>
                </a:solidFill>
                <a:latin typeface="Georgia" panose="02040502050405020303"/>
              </a:defRPr>
            </a:pPr>
            <a:r>
              <a:t>Reduces avoidable variation between staff, centres and reports.</a:t>
            </a:r>
          </a:p>
        </p:txBody>
      </p:sp>
      <p:sp>
        <p:nvSpPr>
          <p:cNvPr id="15" name="Oval 14"/>
          <p:cNvSpPr/>
          <p:nvPr/>
        </p:nvSpPr>
        <p:spPr>
          <a:xfrm>
            <a:off x="5285232" y="3520440"/>
            <a:ext cx="502920" cy="502920"/>
          </a:xfrm>
          <a:prstGeom prst="ellipse">
            <a:avLst/>
          </a:prstGeom>
          <a:solidFill>
            <a:srgbClr val="F5ECD1"/>
          </a:solidFill>
          <a:ln>
            <a:solidFill>
              <a:srgbClr val="C69A24"/>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600" b="1">
                <a:solidFill>
                  <a:srgbClr val="09254A"/>
                </a:solidFill>
                <a:latin typeface="Times New Roman" panose="02020603050405020304"/>
              </a:defRPr>
            </a:pPr>
            <a:r>
              <a:t>2</a:t>
            </a:r>
          </a:p>
        </p:txBody>
      </p:sp>
      <p:sp>
        <p:nvSpPr>
          <p:cNvPr id="16" name="Rounded Rectangle 15"/>
          <p:cNvSpPr/>
          <p:nvPr/>
        </p:nvSpPr>
        <p:spPr>
          <a:xfrm>
            <a:off x="7543800" y="1417320"/>
            <a:ext cx="3017520" cy="2423160"/>
          </a:xfrm>
          <a:prstGeom prst="roundRect">
            <a:avLst/>
          </a:prstGeom>
          <a:solidFill>
            <a:srgbClr val="FFFFFF"/>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7543800" y="1417320"/>
            <a:ext cx="3017520" cy="310896"/>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Useful in ART planning</a:t>
            </a:r>
          </a:p>
        </p:txBody>
      </p:sp>
      <p:sp>
        <p:nvSpPr>
          <p:cNvPr id="18" name="TextBox 17"/>
          <p:cNvSpPr txBox="1"/>
          <p:nvPr/>
        </p:nvSpPr>
        <p:spPr>
          <a:xfrm>
            <a:off x="7616952" y="1773936"/>
            <a:ext cx="2871216" cy="1993392"/>
          </a:xfrm>
          <a:prstGeom prst="rect">
            <a:avLst/>
          </a:prstGeom>
          <a:noFill/>
        </p:spPr>
        <p:txBody>
          <a:bodyPr wrap="square" anchor="t">
            <a:spAutoFit/>
          </a:bodyPr>
          <a:lstStyle/>
          <a:p>
            <a:pPr algn="ctr">
              <a:defRPr sz="1500">
                <a:solidFill>
                  <a:srgbClr val="28343D"/>
                </a:solidFill>
                <a:latin typeface="Georgia" panose="02040502050405020303"/>
              </a:defRPr>
            </a:pPr>
            <a:r>
              <a:t>Supports counselling, repeat testing and selection of further laboratory steps.</a:t>
            </a:r>
          </a:p>
        </p:txBody>
      </p:sp>
      <p:sp>
        <p:nvSpPr>
          <p:cNvPr id="19" name="Oval 18"/>
          <p:cNvSpPr/>
          <p:nvPr/>
        </p:nvSpPr>
        <p:spPr>
          <a:xfrm>
            <a:off x="8759952" y="3520440"/>
            <a:ext cx="502920" cy="502920"/>
          </a:xfrm>
          <a:prstGeom prst="ellipse">
            <a:avLst/>
          </a:prstGeom>
          <a:solidFill>
            <a:srgbClr val="F5ECD1"/>
          </a:solidFill>
          <a:ln>
            <a:solidFill>
              <a:srgbClr val="C69A24"/>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600" b="1">
                <a:solidFill>
                  <a:srgbClr val="09254A"/>
                </a:solidFill>
                <a:latin typeface="Times New Roman" panose="02020603050405020304"/>
              </a:defRPr>
            </a:pPr>
            <a:r>
              <a:t>3</a:t>
            </a:r>
          </a:p>
        </p:txBody>
      </p:sp>
      <p:sp>
        <p:nvSpPr>
          <p:cNvPr id="20" name="TextBox 19"/>
          <p:cNvSpPr txBox="1"/>
          <p:nvPr/>
        </p:nvSpPr>
        <p:spPr>
          <a:xfrm>
            <a:off x="658368" y="4389120"/>
            <a:ext cx="10835640" cy="640080"/>
          </a:xfrm>
          <a:prstGeom prst="rect">
            <a:avLst/>
          </a:prstGeom>
          <a:noFill/>
        </p:spPr>
        <p:txBody>
          <a:bodyPr wrap="square" anchor="t">
            <a:spAutoFit/>
          </a:bodyPr>
          <a:lstStyle/>
          <a:p>
            <a:pPr algn="ctr">
              <a:spcAft>
                <a:spcPts val="200"/>
              </a:spcAft>
              <a:defRPr sz="2000" b="1">
                <a:solidFill>
                  <a:srgbClr val="09254A"/>
                </a:solidFill>
                <a:latin typeface="Georgia" panose="02040502050405020303"/>
              </a:defRPr>
            </a:pPr>
            <a:r>
              <a:t>Semen examination contributes evidence. It does not diagnose fertility or infertility on its own.</a:t>
            </a:r>
          </a:p>
        </p:txBody>
      </p:sp>
      <p:sp>
        <p:nvSpPr>
          <p:cNvPr id="21" name="TextBox 20"/>
          <p:cNvSpPr txBox="1"/>
          <p:nvPr/>
        </p:nvSpPr>
        <p:spPr>
          <a:xfrm>
            <a:off x="1097280" y="5074285"/>
            <a:ext cx="10058400" cy="731520"/>
          </a:xfrm>
          <a:prstGeom prst="rect">
            <a:avLst/>
          </a:prstGeom>
          <a:noFill/>
        </p:spPr>
        <p:txBody>
          <a:bodyPr wrap="square">
            <a:spAutoFit/>
          </a:bodyPr>
          <a:lstStyle/>
          <a:p>
            <a:pPr>
              <a:spcAft>
                <a:spcPts val="400"/>
              </a:spcAft>
              <a:defRPr sz="1700">
                <a:solidFill>
                  <a:srgbClr val="28343D"/>
                </a:solidFill>
                <a:latin typeface="Georgia" panose="02040502050405020303"/>
              </a:defRPr>
            </a:pPr>
            <a:r>
              <a:t>Interpret findings with history, examination, female factors and time-to-pregnancy context.</a:t>
            </a:r>
          </a:p>
        </p:txBody>
      </p:sp>
      <p:sp>
        <p:nvSpPr>
          <p:cNvPr id="22" name="Rounded Rectangle 21"/>
          <p:cNvSpPr/>
          <p:nvPr/>
        </p:nvSpPr>
        <p:spPr>
          <a:xfrm>
            <a:off x="256032" y="5998464"/>
            <a:ext cx="11064240" cy="384048"/>
          </a:xfrm>
          <a:prstGeom prst="roundRect">
            <a:avLst/>
          </a:prstGeom>
          <a:solidFill>
            <a:srgbClr val="09254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l">
              <a:defRPr sz="1100" b="1">
                <a:solidFill>
                  <a:srgbClr val="FFFFFF"/>
                </a:solidFill>
                <a:latin typeface="Georgia" panose="02040502050405020303"/>
              </a:defRPr>
            </a:pPr>
            <a:r>
              <a:t>Take-home: The value of semen analysis lies in careful collection, reproducible methods and cautious interpretation.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FAFA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58368"/>
          </a:xfrm>
          <a:prstGeom prst="rect">
            <a:avLst/>
          </a:prstGeom>
          <a:solidFill>
            <a:srgbClr val="09254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l"/>
            <a:r>
              <a:rPr sz="2400" b="1">
                <a:solidFill>
                  <a:srgbClr val="FFFFFF"/>
                </a:solidFill>
                <a:latin typeface="Times New Roman" panose="02020603050405020304"/>
              </a:rPr>
              <a:t>References and educational disclaimer</a:t>
            </a:r>
            <a:endParaRPr sz="2400" b="1">
              <a:solidFill>
                <a:srgbClr val="FFFFFF"/>
              </a:solidFill>
              <a:latin typeface="Times New Roman" panose="02020603050405020304"/>
            </a:endParaRPr>
          </a:p>
          <a:p>
            <a:pPr>
              <a:defRPr sz="1050">
                <a:solidFill>
                  <a:srgbClr val="E1EBF2"/>
                </a:solidFill>
                <a:latin typeface="Georgia" panose="02040502050405020303"/>
              </a:defRPr>
            </a:pPr>
            <a:r>
              <a:t>Authoritative sources used for this teaching deck</a:t>
            </a:r>
          </a:p>
        </p:txBody>
      </p:sp>
      <p:sp>
        <p:nvSpPr>
          <p:cNvPr id="4" name="Rounded Rectangle 3"/>
          <p:cNvSpPr/>
          <p:nvPr/>
        </p:nvSpPr>
        <p:spPr>
          <a:xfrm>
            <a:off x="11338560" y="128016"/>
            <a:ext cx="548640" cy="310896"/>
          </a:xfrm>
          <a:prstGeom prst="roundRect">
            <a:avLst/>
          </a:prstGeom>
          <a:solidFill>
            <a:srgbClr val="C69A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09254A"/>
                </a:solidFill>
                <a:latin typeface="Georgia" panose="02040502050405020303"/>
              </a:rPr>
              <a:t>20</a:t>
            </a:r>
            <a:endParaRPr sz="1400" b="1">
              <a:solidFill>
                <a:srgbClr val="09254A"/>
              </a:solidFill>
              <a:latin typeface="Georgia" panose="02040502050405020303"/>
            </a:endParaRPr>
          </a:p>
        </p:txBody>
      </p:sp>
      <p:sp>
        <p:nvSpPr>
          <p:cNvPr id="5" name="TextBox 4"/>
          <p:cNvSpPr txBox="1"/>
          <p:nvPr/>
        </p:nvSpPr>
        <p:spPr>
          <a:xfrm>
            <a:off x="10698480" y="6291072"/>
            <a:ext cx="1005840" cy="164592"/>
          </a:xfrm>
          <a:prstGeom prst="rect">
            <a:avLst/>
          </a:prstGeom>
          <a:noFill/>
        </p:spPr>
        <p:txBody>
          <a:bodyPr wrap="none">
            <a:spAutoFit/>
          </a:bodyPr>
          <a:lstStyle/>
          <a:p>
            <a:pPr algn="r">
              <a:defRPr sz="800">
                <a:solidFill>
                  <a:srgbClr val="28343D"/>
                </a:solidFill>
                <a:latin typeface="Georgia" panose="02040502050405020303"/>
              </a:defRPr>
            </a:pPr>
            <a:r>
              <a:t>[1–8]</a:t>
            </a:r>
          </a:p>
        </p:txBody>
      </p:sp>
      <p:sp>
        <p:nvSpPr>
          <p:cNvPr id="6" name="Rectangle 5"/>
          <p:cNvSpPr/>
          <p:nvPr/>
        </p:nvSpPr>
        <p:spPr>
          <a:xfrm>
            <a:off x="0" y="6565392"/>
            <a:ext cx="12191695" cy="292608"/>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228600" y="6574536"/>
            <a:ext cx="6217920" cy="164592"/>
          </a:xfrm>
          <a:prstGeom prst="rect">
            <a:avLst/>
          </a:prstGeom>
          <a:noFill/>
        </p:spPr>
        <p:txBody>
          <a:bodyPr wrap="none">
            <a:spAutoFit/>
          </a:bodyPr>
          <a:lstStyle/>
          <a:p>
            <a:pPr>
              <a:defRPr sz="850">
                <a:solidFill>
                  <a:srgbClr val="09254A"/>
                </a:solidFill>
                <a:latin typeface="Georgia" panose="02040502050405020303"/>
              </a:defRPr>
            </a:pPr>
            <a:r>
              <a:t>Inside Embryo by Aurion  |  insideembryo.com  |  Beginner teaching presentation</a:t>
            </a:r>
          </a:p>
        </p:txBody>
      </p:sp>
      <p:sp>
        <p:nvSpPr>
          <p:cNvPr id="8" name="Rounded Rectangle 7"/>
          <p:cNvSpPr/>
          <p:nvPr/>
        </p:nvSpPr>
        <p:spPr>
          <a:xfrm>
            <a:off x="457200" y="1024128"/>
            <a:ext cx="7406640" cy="5074920"/>
          </a:xfrm>
          <a:prstGeom prst="roundRect">
            <a:avLst/>
          </a:prstGeom>
        </p:spPr>
        <p:style>
          <a:lnRef idx="0">
            <a:srgbClr val="FFFFFF"/>
          </a:lnRef>
          <a:fillRef idx="2">
            <a:schemeClr val="accent1"/>
          </a:fillRef>
          <a:effectRef idx="0">
            <a:srgbClr val="FFFFFF"/>
          </a:effectRef>
          <a:fontRef idx="minor">
            <a:schemeClr val="lt1"/>
          </a:fontRef>
        </p:style>
        <p:txBody>
          <a:bodyPr wrap="square" rtlCol="0" anchor="ctr"/>
          <a:lstStyle/>
          <a:p>
            <a:pPr algn="ctr">
              <a:spcAft>
                <a:spcPts val="400"/>
              </a:spcAft>
              <a:defRPr sz="1050">
                <a:solidFill>
                  <a:srgbClr val="28343D"/>
                </a:solidFill>
                <a:latin typeface="Georgia" panose="02040502050405020303"/>
              </a:defRPr>
            </a:pPr>
            <a:r>
              <a:rPr lang="en-IN" sz="2000" b="1">
                <a:latin typeface="Times New Roman" panose="02020603050405020304" charset="0"/>
                <a:cs typeface="Times New Roman" panose="02020603050405020304" charset="0"/>
              </a:rPr>
              <a:t>References</a:t>
            </a:r>
            <a:endParaRPr lang="en-IN" sz="2000" b="1">
              <a:latin typeface="Times New Roman" panose="02020603050405020304" charset="0"/>
              <a:cs typeface="Times New Roman" panose="02020603050405020304" charset="0"/>
            </a:endParaRPr>
          </a:p>
          <a:p>
            <a:pPr algn="ctr">
              <a:spcAft>
                <a:spcPts val="400"/>
              </a:spcAft>
              <a:defRPr sz="1050">
                <a:solidFill>
                  <a:srgbClr val="28343D"/>
                </a:solidFill>
                <a:latin typeface="Georgia" panose="02040502050405020303"/>
              </a:defRPr>
            </a:pPr>
            <a:r>
              <a:t>1. World Health Organization. WHO laboratory manual for the examination and processing of human semen. 6th ed. Geneva: WHO; 2021.</a:t>
            </a:r>
          </a:p>
          <a:p>
            <a:pPr>
              <a:spcAft>
                <a:spcPts val="400"/>
              </a:spcAft>
              <a:defRPr sz="1050">
                <a:solidFill>
                  <a:srgbClr val="28343D"/>
                </a:solidFill>
                <a:latin typeface="Georgia" panose="02040502050405020303"/>
              </a:defRPr>
            </a:pPr>
            <a:r>
              <a:t>2. World Health Organization. WHO laboratory manual for the examination and processing of human semen. 5th ed. Geneva: WHO; 2010.</a:t>
            </a:r>
          </a:p>
          <a:p>
            <a:pPr>
              <a:spcAft>
                <a:spcPts val="400"/>
              </a:spcAft>
              <a:defRPr sz="1050">
                <a:solidFill>
                  <a:srgbClr val="28343D"/>
                </a:solidFill>
                <a:latin typeface="Georgia" panose="02040502050405020303"/>
              </a:defRPr>
            </a:pPr>
            <a:r>
              <a:t>3. Cooper TG, Noonan E, von Eckardstein S, et al. World Health Organization reference values for human semen characteristics. Hum Reprod Update. 2010;16(3):231–245.</a:t>
            </a:r>
          </a:p>
          <a:p>
            <a:pPr>
              <a:spcAft>
                <a:spcPts val="400"/>
              </a:spcAft>
              <a:defRPr sz="1050">
                <a:solidFill>
                  <a:srgbClr val="28343D"/>
                </a:solidFill>
                <a:latin typeface="Georgia" panose="02040502050405020303"/>
              </a:defRPr>
            </a:pPr>
            <a:r>
              <a:t>4. Campbell MJ, Lotti F, Baldi E, et al. Distribution of semen examination results 2020. Andrology. 2021;9(3):817–822.</a:t>
            </a:r>
          </a:p>
          <a:p>
            <a:pPr>
              <a:spcAft>
                <a:spcPts val="400"/>
              </a:spcAft>
              <a:defRPr sz="1050">
                <a:solidFill>
                  <a:srgbClr val="28343D"/>
                </a:solidFill>
                <a:latin typeface="Georgia" panose="02040502050405020303"/>
              </a:defRPr>
            </a:pPr>
            <a:r>
              <a:t>5. Björndahl L, Barratt CLR, Mortimer D, et al. The sixth edition of the WHO Laboratory Manual. Fertil Steril. 2022;117(2):246–251.</a:t>
            </a:r>
          </a:p>
          <a:p>
            <a:pPr>
              <a:spcAft>
                <a:spcPts val="400"/>
              </a:spcAft>
              <a:defRPr sz="1050">
                <a:solidFill>
                  <a:srgbClr val="28343D"/>
                </a:solidFill>
                <a:latin typeface="Georgia" panose="02040502050405020303"/>
              </a:defRPr>
            </a:pPr>
            <a:r>
              <a:t>6. Boitrelle F, Shah R, Saleh R, et al. The Sixth Edition of the WHO Manual: critical review and SWOT analysis. World J Mens Health. 2021;39(4):577–594.</a:t>
            </a:r>
          </a:p>
          <a:p>
            <a:pPr>
              <a:spcAft>
                <a:spcPts val="400"/>
              </a:spcAft>
              <a:defRPr sz="1050">
                <a:solidFill>
                  <a:srgbClr val="28343D"/>
                </a:solidFill>
                <a:latin typeface="Georgia" panose="02040502050405020303"/>
              </a:defRPr>
            </a:pPr>
            <a:r>
              <a:t>7. AUA/ASRM guideline: Diagnosis and treatment of infertility in men. 2020; amended updates.</a:t>
            </a:r>
          </a:p>
          <a:p>
            <a:pPr>
              <a:spcAft>
                <a:spcPts val="400"/>
              </a:spcAft>
              <a:defRPr sz="1050">
                <a:solidFill>
                  <a:srgbClr val="28343D"/>
                </a:solidFill>
                <a:latin typeface="Georgia" panose="02040502050405020303"/>
              </a:defRPr>
            </a:pPr>
            <a:r>
              <a:t>8. ISO 15189:2022 Medical laboratories — requirements for quality and competence.</a:t>
            </a:r>
          </a:p>
        </p:txBody>
      </p:sp>
      <p:sp>
        <p:nvSpPr>
          <p:cNvPr id="9" name="Rounded Rectangle 8"/>
          <p:cNvSpPr/>
          <p:nvPr/>
        </p:nvSpPr>
        <p:spPr>
          <a:xfrm>
            <a:off x="8092440" y="1188720"/>
            <a:ext cx="3611880" cy="1005840"/>
          </a:xfrm>
          <a:prstGeom prst="roundRect">
            <a:avLst/>
          </a:prstGeom>
          <a:solidFill>
            <a:srgbClr val="09254A"/>
          </a:solidFill>
          <a:ln>
            <a:solidFill>
              <a:srgbClr val="C69A24"/>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2600" b="1">
                <a:solidFill>
                  <a:srgbClr val="FFFFFF"/>
                </a:solidFill>
                <a:latin typeface="Times New Roman" panose="02020603050405020304"/>
              </a:defRPr>
            </a:pPr>
            <a:r>
              <a:t>Thank You</a:t>
            </a:r>
          </a:p>
        </p:txBody>
      </p:sp>
      <p:sp>
        <p:nvSpPr>
          <p:cNvPr id="10" name="TextBox 9"/>
          <p:cNvSpPr txBox="1"/>
          <p:nvPr/>
        </p:nvSpPr>
        <p:spPr>
          <a:xfrm>
            <a:off x="8211312" y="2377440"/>
            <a:ext cx="3383280" cy="457200"/>
          </a:xfrm>
          <a:prstGeom prst="rect">
            <a:avLst/>
          </a:prstGeom>
          <a:noFill/>
        </p:spPr>
        <p:txBody>
          <a:bodyPr wrap="square" anchor="t">
            <a:spAutoFit/>
          </a:bodyPr>
          <a:lstStyle/>
          <a:p>
            <a:pPr algn="ctr">
              <a:spcAft>
                <a:spcPts val="200"/>
              </a:spcAft>
              <a:defRPr sz="2200" b="1">
                <a:solidFill>
                  <a:srgbClr val="09254A"/>
                </a:solidFill>
                <a:latin typeface="Times New Roman" panose="02020603050405020304"/>
              </a:defRPr>
            </a:pPr>
            <a:r>
              <a:t>Inside Embryo by Aurion</a:t>
            </a:r>
          </a:p>
        </p:txBody>
      </p:sp>
      <p:sp>
        <p:nvSpPr>
          <p:cNvPr id="11" name="Rounded Rectangle 10"/>
          <p:cNvSpPr/>
          <p:nvPr/>
        </p:nvSpPr>
        <p:spPr>
          <a:xfrm>
            <a:off x="8065008" y="2944368"/>
            <a:ext cx="3675887" cy="2286000"/>
          </a:xfrm>
          <a:prstGeom prst="roundRect">
            <a:avLst/>
          </a:prstGeom>
          <a:solidFill>
            <a:srgbClr val="FAFAF7"/>
          </a:solidFill>
          <a:ln>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47888" y="3127248"/>
            <a:ext cx="3291840" cy="1828800"/>
          </a:xfrm>
          <a:prstGeom prst="rect">
            <a:avLst/>
          </a:prstGeom>
          <a:noFill/>
        </p:spPr>
        <p:txBody>
          <a:bodyPr wrap="square" anchor="t">
            <a:spAutoFit/>
          </a:bodyPr>
          <a:lstStyle/>
          <a:p>
            <a:pPr algn="l">
              <a:spcAft>
                <a:spcPts val="200"/>
              </a:spcAft>
              <a:defRPr sz="1350" b="0">
                <a:solidFill>
                  <a:srgbClr val="28343D"/>
                </a:solidFill>
                <a:latin typeface="Georgia" panose="02040502050405020303"/>
              </a:defRPr>
            </a:pPr>
            <a:r>
              <a:t>This presentation is intended for scientific and educational use. It does not replace institutional protocols, formal professional training, clinical judgement or individual medical advice. ART outcomes are multifactorial and cannot be predicted from a single test, observation, embryo grade or laboratory parameter.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FAFA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58368"/>
          </a:xfrm>
          <a:prstGeom prst="rect">
            <a:avLst/>
          </a:prstGeom>
          <a:solidFill>
            <a:srgbClr val="09254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l"/>
            <a:r>
              <a:rPr sz="2400" b="1">
                <a:solidFill>
                  <a:srgbClr val="FFFFFF"/>
                </a:solidFill>
                <a:latin typeface="Times New Roman" panose="02020603050405020304"/>
              </a:rPr>
              <a:t>Learning objectives</a:t>
            </a:r>
            <a:endParaRPr sz="2400" b="1">
              <a:solidFill>
                <a:srgbClr val="FFFFFF"/>
              </a:solidFill>
              <a:latin typeface="Times New Roman" panose="02020603050405020304"/>
            </a:endParaRPr>
          </a:p>
          <a:p>
            <a:pPr>
              <a:defRPr sz="1050">
                <a:solidFill>
                  <a:srgbClr val="E1EBF2"/>
                </a:solidFill>
                <a:latin typeface="Georgia" panose="02040502050405020303"/>
              </a:defRPr>
            </a:pPr>
            <a:r>
              <a:t>What the learner should be able to do after this presentation</a:t>
            </a:r>
          </a:p>
        </p:txBody>
      </p:sp>
      <p:sp>
        <p:nvSpPr>
          <p:cNvPr id="4" name="Rounded Rectangle 3"/>
          <p:cNvSpPr/>
          <p:nvPr/>
        </p:nvSpPr>
        <p:spPr>
          <a:xfrm>
            <a:off x="11338560" y="128016"/>
            <a:ext cx="548640" cy="310896"/>
          </a:xfrm>
          <a:prstGeom prst="roundRect">
            <a:avLst/>
          </a:prstGeom>
          <a:solidFill>
            <a:srgbClr val="C69A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09254A"/>
                </a:solidFill>
                <a:latin typeface="Georgia" panose="02040502050405020303"/>
              </a:rPr>
              <a:t>3</a:t>
            </a:r>
            <a:endParaRPr sz="1400" b="1">
              <a:solidFill>
                <a:srgbClr val="09254A"/>
              </a:solidFill>
              <a:latin typeface="Georgia" panose="02040502050405020303"/>
            </a:endParaRPr>
          </a:p>
        </p:txBody>
      </p:sp>
      <p:sp>
        <p:nvSpPr>
          <p:cNvPr id="5" name="Rectangle 4"/>
          <p:cNvSpPr/>
          <p:nvPr/>
        </p:nvSpPr>
        <p:spPr>
          <a:xfrm>
            <a:off x="0" y="6565392"/>
            <a:ext cx="12191695" cy="292608"/>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228600" y="6574536"/>
            <a:ext cx="6217920" cy="164592"/>
          </a:xfrm>
          <a:prstGeom prst="rect">
            <a:avLst/>
          </a:prstGeom>
          <a:noFill/>
        </p:spPr>
        <p:txBody>
          <a:bodyPr wrap="none">
            <a:spAutoFit/>
          </a:bodyPr>
          <a:lstStyle/>
          <a:p>
            <a:pPr>
              <a:defRPr sz="850">
                <a:solidFill>
                  <a:srgbClr val="09254A"/>
                </a:solidFill>
                <a:latin typeface="Georgia" panose="02040502050405020303"/>
              </a:defRPr>
            </a:pPr>
            <a:r>
              <a:t>Inside Embryo by Aurion  |  insideembryo.com  |  Beginner teaching presentation</a:t>
            </a:r>
          </a:p>
        </p:txBody>
      </p:sp>
      <p:sp>
        <p:nvSpPr>
          <p:cNvPr id="7" name="Oval 6"/>
          <p:cNvSpPr/>
          <p:nvPr/>
        </p:nvSpPr>
        <p:spPr>
          <a:xfrm>
            <a:off x="731520" y="1280160"/>
            <a:ext cx="475488" cy="475488"/>
          </a:xfrm>
          <a:prstGeom prst="ellipse">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Georgia" panose="02040502050405020303"/>
              </a:defRPr>
            </a:pPr>
            <a:r>
              <a:t>1</a:t>
            </a:r>
          </a:p>
        </p:txBody>
      </p:sp>
      <p:sp>
        <p:nvSpPr>
          <p:cNvPr id="8" name="TextBox 7"/>
          <p:cNvSpPr txBox="1"/>
          <p:nvPr/>
        </p:nvSpPr>
        <p:spPr>
          <a:xfrm>
            <a:off x="1353312" y="1271016"/>
            <a:ext cx="9692640" cy="512064"/>
          </a:xfrm>
          <a:prstGeom prst="rect">
            <a:avLst/>
          </a:prstGeom>
          <a:noFill/>
        </p:spPr>
        <p:txBody>
          <a:bodyPr wrap="square" anchor="t">
            <a:spAutoFit/>
          </a:bodyPr>
          <a:lstStyle/>
          <a:p>
            <a:pPr algn="l">
              <a:spcAft>
                <a:spcPts val="200"/>
              </a:spcAft>
              <a:defRPr sz="1900" b="0">
                <a:solidFill>
                  <a:srgbClr val="28343D"/>
                </a:solidFill>
                <a:latin typeface="Georgia" panose="02040502050405020303"/>
              </a:defRPr>
            </a:pPr>
            <a:r>
              <a:t>Define semen examination and its purpose in fertility care.</a:t>
            </a:r>
          </a:p>
        </p:txBody>
      </p:sp>
      <p:sp>
        <p:nvSpPr>
          <p:cNvPr id="9" name="Oval 8"/>
          <p:cNvSpPr/>
          <p:nvPr/>
        </p:nvSpPr>
        <p:spPr>
          <a:xfrm>
            <a:off x="731520" y="2148839"/>
            <a:ext cx="475488" cy="475488"/>
          </a:xfrm>
          <a:prstGeom prst="ellipse">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Georgia" panose="02040502050405020303"/>
              </a:defRPr>
            </a:pPr>
            <a:r>
              <a:t>2</a:t>
            </a:r>
          </a:p>
        </p:txBody>
      </p:sp>
      <p:sp>
        <p:nvSpPr>
          <p:cNvPr id="10" name="TextBox 9"/>
          <p:cNvSpPr txBox="1"/>
          <p:nvPr/>
        </p:nvSpPr>
        <p:spPr>
          <a:xfrm>
            <a:off x="1353312" y="2139695"/>
            <a:ext cx="9692640" cy="512064"/>
          </a:xfrm>
          <a:prstGeom prst="rect">
            <a:avLst/>
          </a:prstGeom>
          <a:noFill/>
        </p:spPr>
        <p:txBody>
          <a:bodyPr wrap="square" anchor="t">
            <a:spAutoFit/>
          </a:bodyPr>
          <a:lstStyle/>
          <a:p>
            <a:pPr algn="l">
              <a:spcAft>
                <a:spcPts val="200"/>
              </a:spcAft>
              <a:defRPr sz="1900" b="0">
                <a:solidFill>
                  <a:srgbClr val="28343D"/>
                </a:solidFill>
                <a:latin typeface="Georgia" panose="02040502050405020303"/>
              </a:defRPr>
            </a:pPr>
            <a:r>
              <a:t>List the main pre-analytical, macroscopic and microscopic steps.</a:t>
            </a:r>
          </a:p>
        </p:txBody>
      </p:sp>
      <p:sp>
        <p:nvSpPr>
          <p:cNvPr id="11" name="Oval 10"/>
          <p:cNvSpPr/>
          <p:nvPr/>
        </p:nvSpPr>
        <p:spPr>
          <a:xfrm>
            <a:off x="731520" y="3017520"/>
            <a:ext cx="475488" cy="475488"/>
          </a:xfrm>
          <a:prstGeom prst="ellipse">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Georgia" panose="02040502050405020303"/>
              </a:defRPr>
            </a:pPr>
            <a:r>
              <a:t>3</a:t>
            </a:r>
          </a:p>
        </p:txBody>
      </p:sp>
      <p:sp>
        <p:nvSpPr>
          <p:cNvPr id="12" name="TextBox 11"/>
          <p:cNvSpPr txBox="1"/>
          <p:nvPr/>
        </p:nvSpPr>
        <p:spPr>
          <a:xfrm>
            <a:off x="1353312" y="3008376"/>
            <a:ext cx="9692640" cy="512064"/>
          </a:xfrm>
          <a:prstGeom prst="rect">
            <a:avLst/>
          </a:prstGeom>
          <a:noFill/>
        </p:spPr>
        <p:txBody>
          <a:bodyPr wrap="square" anchor="t">
            <a:spAutoFit/>
          </a:bodyPr>
          <a:lstStyle/>
          <a:p>
            <a:pPr algn="l">
              <a:spcAft>
                <a:spcPts val="200"/>
              </a:spcAft>
              <a:defRPr sz="1900" b="0">
                <a:solidFill>
                  <a:srgbClr val="28343D"/>
                </a:solidFill>
                <a:latin typeface="Georgia" panose="02040502050405020303"/>
              </a:defRPr>
            </a:pPr>
            <a:r>
              <a:t>Recognise the key report parameters and their common units.</a:t>
            </a:r>
          </a:p>
        </p:txBody>
      </p:sp>
      <p:sp>
        <p:nvSpPr>
          <p:cNvPr id="13" name="Oval 12"/>
          <p:cNvSpPr/>
          <p:nvPr/>
        </p:nvSpPr>
        <p:spPr>
          <a:xfrm>
            <a:off x="731520" y="3886200"/>
            <a:ext cx="475488" cy="475488"/>
          </a:xfrm>
          <a:prstGeom prst="ellipse">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Georgia" panose="02040502050405020303"/>
              </a:defRPr>
            </a:pPr>
            <a:r>
              <a:t>4</a:t>
            </a:r>
          </a:p>
        </p:txBody>
      </p:sp>
      <p:sp>
        <p:nvSpPr>
          <p:cNvPr id="14" name="TextBox 13"/>
          <p:cNvSpPr txBox="1"/>
          <p:nvPr/>
        </p:nvSpPr>
        <p:spPr>
          <a:xfrm>
            <a:off x="1353312" y="3877056"/>
            <a:ext cx="9692640" cy="512064"/>
          </a:xfrm>
          <a:prstGeom prst="rect">
            <a:avLst/>
          </a:prstGeom>
          <a:noFill/>
        </p:spPr>
        <p:txBody>
          <a:bodyPr wrap="square" anchor="t">
            <a:spAutoFit/>
          </a:bodyPr>
          <a:lstStyle/>
          <a:p>
            <a:pPr algn="l">
              <a:spcAft>
                <a:spcPts val="200"/>
              </a:spcAft>
              <a:defRPr sz="1900" b="0">
                <a:solidFill>
                  <a:srgbClr val="28343D"/>
                </a:solidFill>
                <a:latin typeface="Georgia" panose="02040502050405020303"/>
              </a:defRPr>
            </a:pPr>
            <a:r>
              <a:t>Describe important differences between WHO 5th and 6th editions.</a:t>
            </a:r>
          </a:p>
        </p:txBody>
      </p:sp>
      <p:sp>
        <p:nvSpPr>
          <p:cNvPr id="15" name="Oval 14"/>
          <p:cNvSpPr/>
          <p:nvPr/>
        </p:nvSpPr>
        <p:spPr>
          <a:xfrm>
            <a:off x="731520" y="4754879"/>
            <a:ext cx="475488" cy="475488"/>
          </a:xfrm>
          <a:prstGeom prst="ellipse">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Georgia" panose="02040502050405020303"/>
              </a:defRPr>
            </a:pPr>
            <a:r>
              <a:t>5</a:t>
            </a:r>
          </a:p>
        </p:txBody>
      </p:sp>
      <p:sp>
        <p:nvSpPr>
          <p:cNvPr id="16" name="TextBox 15"/>
          <p:cNvSpPr txBox="1"/>
          <p:nvPr/>
        </p:nvSpPr>
        <p:spPr>
          <a:xfrm>
            <a:off x="1353312" y="4745735"/>
            <a:ext cx="9692640" cy="512064"/>
          </a:xfrm>
          <a:prstGeom prst="rect">
            <a:avLst/>
          </a:prstGeom>
          <a:noFill/>
        </p:spPr>
        <p:txBody>
          <a:bodyPr wrap="square" anchor="t">
            <a:spAutoFit/>
          </a:bodyPr>
          <a:lstStyle/>
          <a:p>
            <a:pPr algn="l">
              <a:spcAft>
                <a:spcPts val="200"/>
              </a:spcAft>
              <a:defRPr sz="1900" b="0">
                <a:solidFill>
                  <a:srgbClr val="28343D"/>
                </a:solidFill>
                <a:latin typeface="Georgia" panose="02040502050405020303"/>
              </a:defRPr>
            </a:pPr>
            <a:r>
              <a:t>Interpret results cautiously and avoid common beginner errors.</a:t>
            </a:r>
          </a:p>
        </p:txBody>
      </p:sp>
      <p:sp>
        <p:nvSpPr>
          <p:cNvPr id="17" name="Rounded Rectangle 16"/>
          <p:cNvSpPr/>
          <p:nvPr/>
        </p:nvSpPr>
        <p:spPr>
          <a:xfrm>
            <a:off x="256032" y="5998464"/>
            <a:ext cx="11064240" cy="384048"/>
          </a:xfrm>
          <a:prstGeom prst="roundRect">
            <a:avLst/>
          </a:prstGeom>
          <a:solidFill>
            <a:srgbClr val="09254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l">
              <a:defRPr sz="1100" b="1">
                <a:solidFill>
                  <a:srgbClr val="FFFFFF"/>
                </a:solidFill>
                <a:latin typeface="Georgia" panose="02040502050405020303"/>
              </a:defRPr>
            </a:pPr>
            <a:r>
              <a:t>Take-home: Beginner learning should focus on process, terminology, units and careful interpretation—not on isolated numbers.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FAFA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58368"/>
          </a:xfrm>
          <a:prstGeom prst="rect">
            <a:avLst/>
          </a:prstGeom>
          <a:solidFill>
            <a:srgbClr val="09254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l"/>
            <a:r>
              <a:rPr sz="2400" b="1">
                <a:solidFill>
                  <a:srgbClr val="FFFFFF"/>
                </a:solidFill>
                <a:latin typeface="Times New Roman" panose="02020603050405020304"/>
              </a:rPr>
              <a:t>Core mind map</a:t>
            </a:r>
            <a:endParaRPr sz="2400" b="1">
              <a:solidFill>
                <a:srgbClr val="FFFFFF"/>
              </a:solidFill>
              <a:latin typeface="Times New Roman" panose="02020603050405020304"/>
            </a:endParaRPr>
          </a:p>
          <a:p>
            <a:pPr>
              <a:defRPr sz="1050">
                <a:solidFill>
                  <a:srgbClr val="E1EBF2"/>
                </a:solidFill>
                <a:latin typeface="Georgia" panose="02040502050405020303"/>
              </a:defRPr>
            </a:pPr>
            <a:r>
              <a:t>The five domains of semen examination guidance</a:t>
            </a:r>
          </a:p>
        </p:txBody>
      </p:sp>
      <p:sp>
        <p:nvSpPr>
          <p:cNvPr id="4" name="Rounded Rectangle 3"/>
          <p:cNvSpPr/>
          <p:nvPr/>
        </p:nvSpPr>
        <p:spPr>
          <a:xfrm>
            <a:off x="11338560" y="128016"/>
            <a:ext cx="548640" cy="310896"/>
          </a:xfrm>
          <a:prstGeom prst="roundRect">
            <a:avLst/>
          </a:prstGeom>
          <a:solidFill>
            <a:srgbClr val="C69A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09254A"/>
                </a:solidFill>
                <a:latin typeface="Georgia" panose="02040502050405020303"/>
              </a:rPr>
              <a:t>4</a:t>
            </a:r>
            <a:endParaRPr sz="1400" b="1">
              <a:solidFill>
                <a:srgbClr val="09254A"/>
              </a:solidFill>
              <a:latin typeface="Georgia" panose="02040502050405020303"/>
            </a:endParaRPr>
          </a:p>
        </p:txBody>
      </p:sp>
      <p:sp>
        <p:nvSpPr>
          <p:cNvPr id="5" name="TextBox 4"/>
          <p:cNvSpPr txBox="1"/>
          <p:nvPr/>
        </p:nvSpPr>
        <p:spPr>
          <a:xfrm>
            <a:off x="10698480" y="6291072"/>
            <a:ext cx="1005840" cy="164592"/>
          </a:xfrm>
          <a:prstGeom prst="rect">
            <a:avLst/>
          </a:prstGeom>
          <a:noFill/>
        </p:spPr>
        <p:txBody>
          <a:bodyPr wrap="none">
            <a:spAutoFit/>
          </a:bodyPr>
          <a:lstStyle/>
          <a:p>
            <a:pPr algn="r">
              <a:defRPr sz="800">
                <a:solidFill>
                  <a:srgbClr val="28343D"/>
                </a:solidFill>
                <a:latin typeface="Georgia" panose="02040502050405020303"/>
              </a:defRPr>
            </a:pPr>
            <a:r>
              <a:t>[1,2]</a:t>
            </a:r>
          </a:p>
        </p:txBody>
      </p:sp>
      <p:sp>
        <p:nvSpPr>
          <p:cNvPr id="6" name="Rectangle 5"/>
          <p:cNvSpPr/>
          <p:nvPr/>
        </p:nvSpPr>
        <p:spPr>
          <a:xfrm>
            <a:off x="0" y="6565392"/>
            <a:ext cx="12191695" cy="292608"/>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228600" y="6574536"/>
            <a:ext cx="6217920" cy="164592"/>
          </a:xfrm>
          <a:prstGeom prst="rect">
            <a:avLst/>
          </a:prstGeom>
          <a:noFill/>
        </p:spPr>
        <p:txBody>
          <a:bodyPr wrap="none">
            <a:spAutoFit/>
          </a:bodyPr>
          <a:lstStyle/>
          <a:p>
            <a:pPr>
              <a:defRPr sz="850">
                <a:solidFill>
                  <a:srgbClr val="09254A"/>
                </a:solidFill>
                <a:latin typeface="Georgia" panose="02040502050405020303"/>
              </a:defRPr>
            </a:pPr>
            <a:r>
              <a:t>Inside Embryo by Aurion  |  insideembryo.com  |  Beginner teaching presentation</a:t>
            </a:r>
          </a:p>
        </p:txBody>
      </p:sp>
      <p:sp>
        <p:nvSpPr>
          <p:cNvPr id="8" name="Oval 7"/>
          <p:cNvSpPr/>
          <p:nvPr/>
        </p:nvSpPr>
        <p:spPr>
          <a:xfrm>
            <a:off x="4846320" y="2194560"/>
            <a:ext cx="2377440" cy="1371600"/>
          </a:xfrm>
          <a:prstGeom prst="ellipse">
            <a:avLst/>
          </a:prstGeom>
          <a:solidFill>
            <a:srgbClr val="09254A"/>
          </a:solidFill>
          <a:ln>
            <a:solidFill>
              <a:srgbClr val="C69A24"/>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2200" b="1">
                <a:solidFill>
                  <a:srgbClr val="FFFFFF"/>
                </a:solidFill>
                <a:latin typeface="Times New Roman" panose="02020603050405020304"/>
              </a:defRPr>
            </a:pPr>
            <a:r>
              <a:t>Semen examination</a:t>
            </a:r>
            <a:br/>
            <a:r>
              <a:t>guidance</a:t>
            </a:r>
          </a:p>
        </p:txBody>
      </p:sp>
      <p:sp>
        <p:nvSpPr>
          <p:cNvPr id="9" name="Rounded Rectangle 8"/>
          <p:cNvSpPr/>
          <p:nvPr/>
        </p:nvSpPr>
        <p:spPr>
          <a:xfrm>
            <a:off x="731520" y="1280160"/>
            <a:ext cx="2743200" cy="960120"/>
          </a:xfrm>
          <a:prstGeom prst="roundRect">
            <a:avLst/>
          </a:prstGeom>
          <a:solidFill>
            <a:srgbClr val="FFFFFF"/>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731520" y="1280160"/>
            <a:ext cx="2743200" cy="310896"/>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Pre-analytical</a:t>
            </a:r>
          </a:p>
        </p:txBody>
      </p:sp>
      <p:sp>
        <p:nvSpPr>
          <p:cNvPr id="11" name="TextBox 10"/>
          <p:cNvSpPr txBox="1"/>
          <p:nvPr/>
        </p:nvSpPr>
        <p:spPr>
          <a:xfrm>
            <a:off x="804672" y="1636776"/>
            <a:ext cx="2596896" cy="530352"/>
          </a:xfrm>
          <a:prstGeom prst="rect">
            <a:avLst/>
          </a:prstGeom>
          <a:noFill/>
        </p:spPr>
        <p:txBody>
          <a:bodyPr wrap="square" anchor="t">
            <a:spAutoFit/>
          </a:bodyPr>
          <a:lstStyle/>
          <a:p>
            <a:pPr algn="ctr">
              <a:defRPr sz="1300">
                <a:solidFill>
                  <a:srgbClr val="28343D"/>
                </a:solidFill>
                <a:latin typeface="Georgia" panose="02040502050405020303"/>
              </a:defRPr>
            </a:pPr>
            <a:r>
              <a:t>Instructions, collection,</a:t>
            </a:r>
          </a:p>
          <a:p>
            <a:pPr algn="ctr">
              <a:defRPr sz="1300">
                <a:solidFill>
                  <a:srgbClr val="28343D"/>
                </a:solidFill>
                <a:latin typeface="Georgia" panose="02040502050405020303"/>
              </a:defRPr>
            </a:pPr>
            <a:r>
              <a:t>documentation and transport</a:t>
            </a:r>
          </a:p>
        </p:txBody>
      </p:sp>
      <p:sp>
        <p:nvSpPr>
          <p:cNvPr id="12" name="Rounded Rectangle 11"/>
          <p:cNvSpPr/>
          <p:nvPr/>
        </p:nvSpPr>
        <p:spPr>
          <a:xfrm>
            <a:off x="8510270" y="1472565"/>
            <a:ext cx="2743200" cy="960120"/>
          </a:xfrm>
          <a:prstGeom prst="roundRect">
            <a:avLst/>
          </a:prstGeom>
          <a:solidFill>
            <a:srgbClr val="FFFFFF"/>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grpSp>
        <p:nvGrpSpPr>
          <p:cNvPr id="34" name="Group 33"/>
          <p:cNvGrpSpPr/>
          <p:nvPr/>
        </p:nvGrpSpPr>
        <p:grpSpPr>
          <a:xfrm>
            <a:off x="8510270" y="1226820"/>
            <a:ext cx="2743200" cy="886460"/>
            <a:chOff x="13608" y="2016"/>
            <a:chExt cx="4320" cy="1396"/>
          </a:xfrm>
        </p:grpSpPr>
        <p:sp>
          <p:nvSpPr>
            <p:cNvPr id="13" name="Rectangle 12"/>
            <p:cNvSpPr/>
            <p:nvPr/>
          </p:nvSpPr>
          <p:spPr>
            <a:xfrm>
              <a:off x="13608" y="2016"/>
              <a:ext cx="4320" cy="490"/>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Macroscopic</a:t>
              </a:r>
            </a:p>
          </p:txBody>
        </p:sp>
        <p:sp>
          <p:nvSpPr>
            <p:cNvPr id="14" name="TextBox 13"/>
            <p:cNvSpPr txBox="1"/>
            <p:nvPr/>
          </p:nvSpPr>
          <p:spPr>
            <a:xfrm>
              <a:off x="13723" y="2578"/>
              <a:ext cx="4090" cy="835"/>
            </a:xfrm>
            <a:prstGeom prst="rect">
              <a:avLst/>
            </a:prstGeom>
            <a:noFill/>
          </p:spPr>
          <p:txBody>
            <a:bodyPr wrap="square" anchor="t">
              <a:spAutoFit/>
            </a:bodyPr>
            <a:lstStyle/>
            <a:p>
              <a:pPr algn="ctr">
                <a:defRPr sz="1300">
                  <a:solidFill>
                    <a:srgbClr val="28343D"/>
                  </a:solidFill>
                  <a:latin typeface="Georgia" panose="02040502050405020303"/>
                </a:defRPr>
              </a:pPr>
              <a:r>
                <a:t>Volume, pH, liquefaction,</a:t>
              </a:r>
            </a:p>
            <a:p>
              <a:pPr algn="ctr">
                <a:defRPr sz="1300">
                  <a:solidFill>
                    <a:srgbClr val="28343D"/>
                  </a:solidFill>
                  <a:latin typeface="Georgia" panose="02040502050405020303"/>
                </a:defRPr>
              </a:pPr>
              <a:r>
                <a:t>appearance and viscosity</a:t>
              </a:r>
            </a:p>
          </p:txBody>
        </p:sp>
      </p:grpSp>
      <p:grpSp>
        <p:nvGrpSpPr>
          <p:cNvPr id="32" name="Group 31"/>
          <p:cNvGrpSpPr/>
          <p:nvPr/>
        </p:nvGrpSpPr>
        <p:grpSpPr>
          <a:xfrm>
            <a:off x="658495" y="3977640"/>
            <a:ext cx="2743200" cy="960120"/>
            <a:chOff x="1152" y="6192"/>
            <a:chExt cx="4320" cy="1512"/>
          </a:xfrm>
        </p:grpSpPr>
        <p:sp>
          <p:nvSpPr>
            <p:cNvPr id="15" name="Rounded Rectangle 14"/>
            <p:cNvSpPr/>
            <p:nvPr/>
          </p:nvSpPr>
          <p:spPr>
            <a:xfrm>
              <a:off x="1152" y="6192"/>
              <a:ext cx="4320" cy="1512"/>
            </a:xfrm>
            <a:prstGeom prst="roundRect">
              <a:avLst/>
            </a:prstGeom>
            <a:solidFill>
              <a:srgbClr val="FFFFFF"/>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1152" y="6192"/>
              <a:ext cx="4320" cy="490"/>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Microscopic</a:t>
              </a:r>
            </a:p>
          </p:txBody>
        </p:sp>
        <p:sp>
          <p:nvSpPr>
            <p:cNvPr id="17" name="TextBox 16"/>
            <p:cNvSpPr txBox="1"/>
            <p:nvPr/>
          </p:nvSpPr>
          <p:spPr>
            <a:xfrm>
              <a:off x="1267" y="6754"/>
              <a:ext cx="4090" cy="835"/>
            </a:xfrm>
            <a:prstGeom prst="rect">
              <a:avLst/>
            </a:prstGeom>
            <a:noFill/>
          </p:spPr>
          <p:txBody>
            <a:bodyPr wrap="square" anchor="t">
              <a:spAutoFit/>
            </a:bodyPr>
            <a:lstStyle/>
            <a:p>
              <a:pPr algn="ctr">
                <a:defRPr sz="1300">
                  <a:solidFill>
                    <a:srgbClr val="28343D"/>
                  </a:solidFill>
                  <a:latin typeface="Georgia" panose="02040502050405020303"/>
                </a:defRPr>
              </a:pPr>
              <a:r>
                <a:t>Count, motility, vitality,</a:t>
              </a:r>
            </a:p>
            <a:p>
              <a:pPr algn="ctr">
                <a:defRPr sz="1300">
                  <a:solidFill>
                    <a:srgbClr val="28343D"/>
                  </a:solidFill>
                  <a:latin typeface="Georgia" panose="02040502050405020303"/>
                </a:defRPr>
              </a:pPr>
              <a:r>
                <a:t>morphology and cells</a:t>
              </a:r>
            </a:p>
          </p:txBody>
        </p:sp>
      </p:grpSp>
      <p:grpSp>
        <p:nvGrpSpPr>
          <p:cNvPr id="31" name="Group 30"/>
          <p:cNvGrpSpPr/>
          <p:nvPr/>
        </p:nvGrpSpPr>
        <p:grpSpPr>
          <a:xfrm>
            <a:off x="8717280" y="3931920"/>
            <a:ext cx="2743200" cy="960120"/>
            <a:chOff x="13608" y="6192"/>
            <a:chExt cx="4320" cy="1512"/>
          </a:xfrm>
        </p:grpSpPr>
        <p:sp>
          <p:nvSpPr>
            <p:cNvPr id="18" name="Rounded Rectangle 17"/>
            <p:cNvSpPr/>
            <p:nvPr/>
          </p:nvSpPr>
          <p:spPr>
            <a:xfrm>
              <a:off x="13608" y="6192"/>
              <a:ext cx="4320" cy="1512"/>
            </a:xfrm>
            <a:prstGeom prst="roundRect">
              <a:avLst/>
            </a:prstGeom>
            <a:solidFill>
              <a:srgbClr val="FFFFFF"/>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13608" y="6192"/>
              <a:ext cx="4320" cy="490"/>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Reporting</a:t>
              </a:r>
            </a:p>
          </p:txBody>
        </p:sp>
        <p:sp>
          <p:nvSpPr>
            <p:cNvPr id="20" name="TextBox 19"/>
            <p:cNvSpPr txBox="1"/>
            <p:nvPr/>
          </p:nvSpPr>
          <p:spPr>
            <a:xfrm>
              <a:off x="13723" y="6754"/>
              <a:ext cx="4090" cy="835"/>
            </a:xfrm>
            <a:prstGeom prst="rect">
              <a:avLst/>
            </a:prstGeom>
            <a:noFill/>
          </p:spPr>
          <p:txBody>
            <a:bodyPr wrap="square" anchor="t">
              <a:spAutoFit/>
            </a:bodyPr>
            <a:lstStyle/>
            <a:p>
              <a:pPr algn="ctr">
                <a:defRPr sz="1300">
                  <a:solidFill>
                    <a:srgbClr val="28343D"/>
                  </a:solidFill>
                  <a:latin typeface="Georgia" panose="02040502050405020303"/>
                </a:defRPr>
              </a:pPr>
              <a:r>
                <a:t>Units, remarks, limits</a:t>
              </a:r>
            </a:p>
            <a:p>
              <a:pPr algn="ctr">
                <a:defRPr sz="1300">
                  <a:solidFill>
                    <a:srgbClr val="28343D"/>
                  </a:solidFill>
                  <a:latin typeface="Georgia" panose="02040502050405020303"/>
                </a:defRPr>
              </a:pPr>
              <a:r>
                <a:t>and cautious interpretation</a:t>
              </a:r>
            </a:p>
          </p:txBody>
        </p:sp>
      </p:grpSp>
      <p:grpSp>
        <p:nvGrpSpPr>
          <p:cNvPr id="30" name="Group 29"/>
          <p:cNvGrpSpPr/>
          <p:nvPr/>
        </p:nvGrpSpPr>
        <p:grpSpPr>
          <a:xfrm>
            <a:off x="4846320" y="4626610"/>
            <a:ext cx="2743200" cy="960120"/>
            <a:chOff x="6566" y="7272"/>
            <a:chExt cx="4320" cy="1512"/>
          </a:xfrm>
        </p:grpSpPr>
        <p:sp>
          <p:nvSpPr>
            <p:cNvPr id="21" name="Rounded Rectangle 20"/>
            <p:cNvSpPr/>
            <p:nvPr/>
          </p:nvSpPr>
          <p:spPr>
            <a:xfrm>
              <a:off x="6566" y="7272"/>
              <a:ext cx="4320" cy="1512"/>
            </a:xfrm>
            <a:prstGeom prst="roundRect">
              <a:avLst/>
            </a:prstGeom>
            <a:solidFill>
              <a:srgbClr val="FFFFFF"/>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566" y="7272"/>
              <a:ext cx="4320" cy="490"/>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Quality</a:t>
              </a:r>
            </a:p>
          </p:txBody>
        </p:sp>
        <p:sp>
          <p:nvSpPr>
            <p:cNvPr id="23" name="TextBox 22"/>
            <p:cNvSpPr txBox="1"/>
            <p:nvPr/>
          </p:nvSpPr>
          <p:spPr>
            <a:xfrm>
              <a:off x="6682" y="7834"/>
              <a:ext cx="4090" cy="835"/>
            </a:xfrm>
            <a:prstGeom prst="rect">
              <a:avLst/>
            </a:prstGeom>
            <a:noFill/>
          </p:spPr>
          <p:txBody>
            <a:bodyPr wrap="square" anchor="t">
              <a:spAutoFit/>
            </a:bodyPr>
            <a:lstStyle/>
            <a:p>
              <a:pPr algn="ctr">
                <a:defRPr sz="1300">
                  <a:solidFill>
                    <a:srgbClr val="28343D"/>
                  </a:solidFill>
                  <a:latin typeface="Georgia" panose="02040502050405020303"/>
                </a:defRPr>
              </a:pPr>
              <a:r>
                <a:t>Validated methods,</a:t>
              </a:r>
            </a:p>
            <a:p>
              <a:pPr algn="ctr">
                <a:defRPr sz="1300">
                  <a:solidFill>
                    <a:srgbClr val="28343D"/>
                  </a:solidFill>
                  <a:latin typeface="Georgia" panose="02040502050405020303"/>
                </a:defRPr>
              </a:pPr>
              <a:r>
                <a:t>internal QC and staff training</a:t>
              </a:r>
            </a:p>
          </p:txBody>
        </p:sp>
      </p:grpSp>
      <p:cxnSp>
        <p:nvCxnSpPr>
          <p:cNvPr id="24" name="Connector 23"/>
          <p:cNvCxnSpPr/>
          <p:nvPr/>
        </p:nvCxnSpPr>
        <p:spPr>
          <a:xfrm>
            <a:off x="3474720" y="1874519"/>
            <a:ext cx="1389888" cy="685801"/>
          </a:xfrm>
          <a:prstGeom prst="line">
            <a:avLst/>
          </a:prstGeom>
          <a:ln w="25400">
            <a:solidFill>
              <a:srgbClr val="C69A24"/>
            </a:solidFill>
          </a:ln>
        </p:spPr>
        <p:style>
          <a:lnRef idx="2">
            <a:schemeClr val="accent1"/>
          </a:lnRef>
          <a:fillRef idx="0">
            <a:schemeClr val="accent1"/>
          </a:fillRef>
          <a:effectRef idx="1">
            <a:schemeClr val="accent1"/>
          </a:effectRef>
          <a:fontRef idx="minor">
            <a:schemeClr val="tx1"/>
          </a:fontRef>
        </p:style>
      </p:cxnSp>
      <p:cxnSp>
        <p:nvCxnSpPr>
          <p:cNvPr id="25" name="Connector 24"/>
          <p:cNvCxnSpPr/>
          <p:nvPr/>
        </p:nvCxnSpPr>
        <p:spPr>
          <a:xfrm flipH="1">
            <a:off x="7223760" y="1913889"/>
            <a:ext cx="1286510" cy="685800"/>
          </a:xfrm>
          <a:prstGeom prst="line">
            <a:avLst/>
          </a:prstGeom>
          <a:ln w="25400">
            <a:solidFill>
              <a:srgbClr val="C69A24"/>
            </a:solidFill>
          </a:ln>
        </p:spPr>
        <p:style>
          <a:lnRef idx="2">
            <a:schemeClr val="accent1"/>
          </a:lnRef>
          <a:fillRef idx="0">
            <a:schemeClr val="accent1"/>
          </a:fillRef>
          <a:effectRef idx="1">
            <a:schemeClr val="accent1"/>
          </a:effectRef>
          <a:fontRef idx="minor">
            <a:schemeClr val="tx1"/>
          </a:fontRef>
        </p:style>
      </p:cxnSp>
      <p:cxnSp>
        <p:nvCxnSpPr>
          <p:cNvPr id="26" name="Connector 25"/>
          <p:cNvCxnSpPr/>
          <p:nvPr/>
        </p:nvCxnSpPr>
        <p:spPr>
          <a:xfrm flipV="1">
            <a:off x="3474720" y="3246374"/>
            <a:ext cx="1390015" cy="731520"/>
          </a:xfrm>
          <a:prstGeom prst="line">
            <a:avLst/>
          </a:prstGeom>
          <a:ln w="25400">
            <a:solidFill>
              <a:srgbClr val="C69A24"/>
            </a:solidFill>
          </a:ln>
        </p:spPr>
        <p:style>
          <a:lnRef idx="2">
            <a:schemeClr val="accent1"/>
          </a:lnRef>
          <a:fillRef idx="0">
            <a:schemeClr val="accent1"/>
          </a:fillRef>
          <a:effectRef idx="1">
            <a:schemeClr val="accent1"/>
          </a:effectRef>
          <a:fontRef idx="minor">
            <a:schemeClr val="tx1"/>
          </a:fontRef>
        </p:style>
      </p:cxnSp>
      <p:cxnSp>
        <p:nvCxnSpPr>
          <p:cNvPr id="27" name="Connector 26"/>
          <p:cNvCxnSpPr/>
          <p:nvPr/>
        </p:nvCxnSpPr>
        <p:spPr>
          <a:xfrm flipH="1" flipV="1">
            <a:off x="7223760" y="3246374"/>
            <a:ext cx="1493520" cy="734060"/>
          </a:xfrm>
          <a:prstGeom prst="line">
            <a:avLst/>
          </a:prstGeom>
          <a:ln w="25400">
            <a:solidFill>
              <a:srgbClr val="C69A24"/>
            </a:solidFill>
          </a:ln>
        </p:spPr>
        <p:style>
          <a:lnRef idx="2">
            <a:schemeClr val="accent1"/>
          </a:lnRef>
          <a:fillRef idx="0">
            <a:schemeClr val="accent1"/>
          </a:fillRef>
          <a:effectRef idx="1">
            <a:schemeClr val="accent1"/>
          </a:effectRef>
          <a:fontRef idx="minor">
            <a:schemeClr val="tx1"/>
          </a:fontRef>
        </p:style>
      </p:cxnSp>
      <p:cxnSp>
        <p:nvCxnSpPr>
          <p:cNvPr id="28" name="Connector 27"/>
          <p:cNvCxnSpPr/>
          <p:nvPr/>
        </p:nvCxnSpPr>
        <p:spPr>
          <a:xfrm flipV="1">
            <a:off x="6096254" y="3547745"/>
            <a:ext cx="0" cy="1069975"/>
          </a:xfrm>
          <a:prstGeom prst="line">
            <a:avLst/>
          </a:prstGeom>
          <a:ln w="25400">
            <a:solidFill>
              <a:srgbClr val="C69A24"/>
            </a:solidFill>
          </a:ln>
        </p:spPr>
        <p:style>
          <a:lnRef idx="2">
            <a:schemeClr val="accent1"/>
          </a:lnRef>
          <a:fillRef idx="0">
            <a:schemeClr val="accent1"/>
          </a:fillRef>
          <a:effectRef idx="1">
            <a:schemeClr val="accent1"/>
          </a:effectRef>
          <a:fontRef idx="minor">
            <a:schemeClr val="tx1"/>
          </a:fontRef>
        </p:style>
      </p:cxnSp>
      <p:sp>
        <p:nvSpPr>
          <p:cNvPr id="29" name="Rounded Rectangle 28"/>
          <p:cNvSpPr/>
          <p:nvPr/>
        </p:nvSpPr>
        <p:spPr>
          <a:xfrm>
            <a:off x="256032" y="5998464"/>
            <a:ext cx="11064240" cy="384048"/>
          </a:xfrm>
          <a:prstGeom prst="roundRect">
            <a:avLst/>
          </a:prstGeom>
          <a:solidFill>
            <a:srgbClr val="09254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l">
              <a:defRPr sz="1100" b="1">
                <a:solidFill>
                  <a:srgbClr val="FFFFFF"/>
                </a:solidFill>
                <a:latin typeface="Georgia" panose="02040502050405020303"/>
              </a:defRPr>
            </a:pPr>
            <a:r>
              <a:t>Take-home: A good mental map separates pre-analytical steps, measurement steps, reporting steps and quality systems.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FAFA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58368"/>
          </a:xfrm>
          <a:prstGeom prst="rect">
            <a:avLst/>
          </a:prstGeom>
          <a:solidFill>
            <a:srgbClr val="09254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l"/>
            <a:r>
              <a:rPr sz="2400" b="1">
                <a:solidFill>
                  <a:srgbClr val="FFFFFF"/>
                </a:solidFill>
                <a:latin typeface="Times New Roman" panose="02020603050405020304"/>
              </a:rPr>
              <a:t>Essential terminology</a:t>
            </a:r>
            <a:endParaRPr sz="2400" b="1">
              <a:solidFill>
                <a:srgbClr val="FFFFFF"/>
              </a:solidFill>
              <a:latin typeface="Times New Roman" panose="02020603050405020304"/>
            </a:endParaRPr>
          </a:p>
          <a:p>
            <a:pPr>
              <a:defRPr sz="1050">
                <a:solidFill>
                  <a:srgbClr val="E1EBF2"/>
                </a:solidFill>
                <a:latin typeface="Georgia" panose="02040502050405020303"/>
              </a:defRPr>
            </a:pPr>
            <a:r>
              <a:t>Six words that make a semen report easier to read</a:t>
            </a:r>
          </a:p>
        </p:txBody>
      </p:sp>
      <p:sp>
        <p:nvSpPr>
          <p:cNvPr id="4" name="Rounded Rectangle 3"/>
          <p:cNvSpPr/>
          <p:nvPr/>
        </p:nvSpPr>
        <p:spPr>
          <a:xfrm>
            <a:off x="11338560" y="128016"/>
            <a:ext cx="548640" cy="310896"/>
          </a:xfrm>
          <a:prstGeom prst="roundRect">
            <a:avLst/>
          </a:prstGeom>
          <a:solidFill>
            <a:srgbClr val="C69A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09254A"/>
                </a:solidFill>
                <a:latin typeface="Georgia" panose="02040502050405020303"/>
              </a:rPr>
              <a:t>5</a:t>
            </a:r>
            <a:endParaRPr sz="1400" b="1">
              <a:solidFill>
                <a:srgbClr val="09254A"/>
              </a:solidFill>
              <a:latin typeface="Georgia" panose="02040502050405020303"/>
            </a:endParaRPr>
          </a:p>
        </p:txBody>
      </p:sp>
      <p:sp>
        <p:nvSpPr>
          <p:cNvPr id="5" name="TextBox 4"/>
          <p:cNvSpPr txBox="1"/>
          <p:nvPr/>
        </p:nvSpPr>
        <p:spPr>
          <a:xfrm>
            <a:off x="10698480" y="6291072"/>
            <a:ext cx="1005840" cy="164592"/>
          </a:xfrm>
          <a:prstGeom prst="rect">
            <a:avLst/>
          </a:prstGeom>
          <a:noFill/>
        </p:spPr>
        <p:txBody>
          <a:bodyPr wrap="none">
            <a:spAutoFit/>
          </a:bodyPr>
          <a:lstStyle/>
          <a:p>
            <a:pPr algn="r">
              <a:defRPr sz="800">
                <a:solidFill>
                  <a:srgbClr val="28343D"/>
                </a:solidFill>
                <a:latin typeface="Georgia" panose="02040502050405020303"/>
              </a:defRPr>
            </a:pPr>
            <a:r>
              <a:t>[1,2]</a:t>
            </a:r>
          </a:p>
        </p:txBody>
      </p:sp>
      <p:sp>
        <p:nvSpPr>
          <p:cNvPr id="6" name="Rectangle 5"/>
          <p:cNvSpPr/>
          <p:nvPr/>
        </p:nvSpPr>
        <p:spPr>
          <a:xfrm>
            <a:off x="0" y="6565392"/>
            <a:ext cx="12191695" cy="292608"/>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228600" y="6574536"/>
            <a:ext cx="6217920" cy="164592"/>
          </a:xfrm>
          <a:prstGeom prst="rect">
            <a:avLst/>
          </a:prstGeom>
          <a:noFill/>
        </p:spPr>
        <p:txBody>
          <a:bodyPr wrap="none">
            <a:spAutoFit/>
          </a:bodyPr>
          <a:lstStyle/>
          <a:p>
            <a:pPr>
              <a:defRPr sz="850">
                <a:solidFill>
                  <a:srgbClr val="09254A"/>
                </a:solidFill>
                <a:latin typeface="Georgia" panose="02040502050405020303"/>
              </a:defRPr>
            </a:pPr>
            <a:r>
              <a:t>Inside Embryo by Aurion  |  insideembryo.com  |  Beginner teaching presentation</a:t>
            </a:r>
          </a:p>
        </p:txBody>
      </p:sp>
      <p:sp>
        <p:nvSpPr>
          <p:cNvPr id="8" name="Rounded Rectangle 7"/>
          <p:cNvSpPr/>
          <p:nvPr/>
        </p:nvSpPr>
        <p:spPr>
          <a:xfrm>
            <a:off x="640080" y="1234440"/>
            <a:ext cx="2834640" cy="1463040"/>
          </a:xfrm>
          <a:prstGeom prst="roundRect">
            <a:avLst/>
          </a:prstGeom>
          <a:solidFill>
            <a:srgbClr val="FFFFFF"/>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640080" y="1234440"/>
            <a:ext cx="2834640" cy="310896"/>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Semen</a:t>
            </a:r>
          </a:p>
        </p:txBody>
      </p:sp>
      <p:sp>
        <p:nvSpPr>
          <p:cNvPr id="10" name="TextBox 9"/>
          <p:cNvSpPr txBox="1"/>
          <p:nvPr/>
        </p:nvSpPr>
        <p:spPr>
          <a:xfrm>
            <a:off x="713232" y="1591056"/>
            <a:ext cx="2688336" cy="1033272"/>
          </a:xfrm>
          <a:prstGeom prst="rect">
            <a:avLst/>
          </a:prstGeom>
          <a:noFill/>
        </p:spPr>
        <p:txBody>
          <a:bodyPr wrap="square" anchor="t">
            <a:spAutoFit/>
          </a:bodyPr>
          <a:lstStyle/>
          <a:p>
            <a:pPr algn="ctr">
              <a:defRPr sz="1400">
                <a:solidFill>
                  <a:srgbClr val="28343D"/>
                </a:solidFill>
                <a:latin typeface="Georgia" panose="02040502050405020303"/>
              </a:defRPr>
            </a:pPr>
            <a:r>
              <a:t>The full ejaculate, including sperm and seminal plasma.</a:t>
            </a:r>
          </a:p>
        </p:txBody>
      </p:sp>
      <p:sp>
        <p:nvSpPr>
          <p:cNvPr id="11" name="Rounded Rectangle 10"/>
          <p:cNvSpPr/>
          <p:nvPr/>
        </p:nvSpPr>
        <p:spPr>
          <a:xfrm>
            <a:off x="4069080" y="1234440"/>
            <a:ext cx="2834640" cy="1463040"/>
          </a:xfrm>
          <a:prstGeom prst="roundRect">
            <a:avLst/>
          </a:prstGeom>
          <a:solidFill>
            <a:srgbClr val="FFFFFF"/>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4069080" y="1234440"/>
            <a:ext cx="2834640" cy="310896"/>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Liquefaction</a:t>
            </a:r>
          </a:p>
        </p:txBody>
      </p:sp>
      <p:sp>
        <p:nvSpPr>
          <p:cNvPr id="13" name="TextBox 12"/>
          <p:cNvSpPr txBox="1"/>
          <p:nvPr/>
        </p:nvSpPr>
        <p:spPr>
          <a:xfrm>
            <a:off x="4142232" y="1591056"/>
            <a:ext cx="2688336" cy="1033272"/>
          </a:xfrm>
          <a:prstGeom prst="rect">
            <a:avLst/>
          </a:prstGeom>
          <a:noFill/>
        </p:spPr>
        <p:txBody>
          <a:bodyPr wrap="square" anchor="t">
            <a:spAutoFit/>
          </a:bodyPr>
          <a:lstStyle/>
          <a:p>
            <a:pPr algn="ctr">
              <a:defRPr sz="1400">
                <a:solidFill>
                  <a:srgbClr val="28343D"/>
                </a:solidFill>
                <a:latin typeface="Georgia" panose="02040502050405020303"/>
              </a:defRPr>
            </a:pPr>
            <a:r>
              <a:t>The normal gel-to-fluid change after ejaculation.</a:t>
            </a:r>
          </a:p>
        </p:txBody>
      </p:sp>
      <p:sp>
        <p:nvSpPr>
          <p:cNvPr id="14" name="Rounded Rectangle 13"/>
          <p:cNvSpPr/>
          <p:nvPr/>
        </p:nvSpPr>
        <p:spPr>
          <a:xfrm>
            <a:off x="7498079" y="1234440"/>
            <a:ext cx="2834640" cy="1463040"/>
          </a:xfrm>
          <a:prstGeom prst="roundRect">
            <a:avLst/>
          </a:prstGeom>
          <a:solidFill>
            <a:srgbClr val="FFFFFF"/>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7498079" y="1234440"/>
            <a:ext cx="2834640" cy="310896"/>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Concentration</a:t>
            </a:r>
          </a:p>
        </p:txBody>
      </p:sp>
      <p:sp>
        <p:nvSpPr>
          <p:cNvPr id="16" name="TextBox 15"/>
          <p:cNvSpPr txBox="1"/>
          <p:nvPr/>
        </p:nvSpPr>
        <p:spPr>
          <a:xfrm>
            <a:off x="7571231" y="1591056"/>
            <a:ext cx="2688336" cy="1033272"/>
          </a:xfrm>
          <a:prstGeom prst="rect">
            <a:avLst/>
          </a:prstGeom>
          <a:noFill/>
        </p:spPr>
        <p:txBody>
          <a:bodyPr wrap="square" anchor="t">
            <a:spAutoFit/>
          </a:bodyPr>
          <a:lstStyle/>
          <a:p>
            <a:pPr algn="ctr">
              <a:defRPr sz="1400">
                <a:solidFill>
                  <a:srgbClr val="28343D"/>
                </a:solidFill>
                <a:latin typeface="Georgia" panose="02040502050405020303"/>
              </a:defRPr>
            </a:pPr>
            <a:r>
              <a:t>Number of sperm per millilitre of semen.</a:t>
            </a:r>
          </a:p>
        </p:txBody>
      </p:sp>
      <p:sp>
        <p:nvSpPr>
          <p:cNvPr id="17" name="Rounded Rectangle 16"/>
          <p:cNvSpPr/>
          <p:nvPr/>
        </p:nvSpPr>
        <p:spPr>
          <a:xfrm>
            <a:off x="640080" y="3657600"/>
            <a:ext cx="2834640" cy="1463040"/>
          </a:xfrm>
          <a:prstGeom prst="roundRect">
            <a:avLst/>
          </a:prstGeom>
          <a:solidFill>
            <a:srgbClr val="FFFFFF"/>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640080" y="3657600"/>
            <a:ext cx="2834640" cy="310896"/>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Total motility</a:t>
            </a:r>
          </a:p>
        </p:txBody>
      </p:sp>
      <p:sp>
        <p:nvSpPr>
          <p:cNvPr id="19" name="TextBox 18"/>
          <p:cNvSpPr txBox="1"/>
          <p:nvPr/>
        </p:nvSpPr>
        <p:spPr>
          <a:xfrm>
            <a:off x="713232" y="4014216"/>
            <a:ext cx="2688336" cy="1033272"/>
          </a:xfrm>
          <a:prstGeom prst="rect">
            <a:avLst/>
          </a:prstGeom>
          <a:noFill/>
        </p:spPr>
        <p:txBody>
          <a:bodyPr wrap="square" anchor="t">
            <a:spAutoFit/>
          </a:bodyPr>
          <a:lstStyle/>
          <a:p>
            <a:pPr algn="ctr">
              <a:defRPr sz="1400">
                <a:solidFill>
                  <a:srgbClr val="28343D"/>
                </a:solidFill>
                <a:latin typeface="Georgia" panose="02040502050405020303"/>
              </a:defRPr>
            </a:pPr>
            <a:r>
              <a:t>Percentage of sperm that show any movement.</a:t>
            </a:r>
          </a:p>
        </p:txBody>
      </p:sp>
      <p:sp>
        <p:nvSpPr>
          <p:cNvPr id="20" name="Rounded Rectangle 19"/>
          <p:cNvSpPr/>
          <p:nvPr/>
        </p:nvSpPr>
        <p:spPr>
          <a:xfrm>
            <a:off x="4069080" y="3657600"/>
            <a:ext cx="2834640" cy="1463040"/>
          </a:xfrm>
          <a:prstGeom prst="roundRect">
            <a:avLst/>
          </a:prstGeom>
          <a:solidFill>
            <a:srgbClr val="FFFFFF"/>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4069080" y="3657600"/>
            <a:ext cx="2834640" cy="310896"/>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Vitality</a:t>
            </a:r>
          </a:p>
        </p:txBody>
      </p:sp>
      <p:sp>
        <p:nvSpPr>
          <p:cNvPr id="22" name="TextBox 21"/>
          <p:cNvSpPr txBox="1"/>
          <p:nvPr/>
        </p:nvSpPr>
        <p:spPr>
          <a:xfrm>
            <a:off x="4142232" y="4014216"/>
            <a:ext cx="2688336" cy="1033272"/>
          </a:xfrm>
          <a:prstGeom prst="rect">
            <a:avLst/>
          </a:prstGeom>
          <a:noFill/>
        </p:spPr>
        <p:txBody>
          <a:bodyPr wrap="square" anchor="t">
            <a:spAutoFit/>
          </a:bodyPr>
          <a:lstStyle/>
          <a:p>
            <a:pPr algn="ctr">
              <a:defRPr sz="1400">
                <a:solidFill>
                  <a:srgbClr val="28343D"/>
                </a:solidFill>
                <a:latin typeface="Georgia" panose="02040502050405020303"/>
              </a:defRPr>
            </a:pPr>
            <a:r>
              <a:t>Percentage of live sperm, often used when motility is low.</a:t>
            </a:r>
          </a:p>
        </p:txBody>
      </p:sp>
      <p:sp>
        <p:nvSpPr>
          <p:cNvPr id="23" name="Rounded Rectangle 22"/>
          <p:cNvSpPr/>
          <p:nvPr/>
        </p:nvSpPr>
        <p:spPr>
          <a:xfrm>
            <a:off x="7498079" y="3657600"/>
            <a:ext cx="2834640" cy="1463040"/>
          </a:xfrm>
          <a:prstGeom prst="roundRect">
            <a:avLst/>
          </a:prstGeom>
          <a:solidFill>
            <a:srgbClr val="FFFFFF"/>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Rectangle 23"/>
          <p:cNvSpPr/>
          <p:nvPr/>
        </p:nvSpPr>
        <p:spPr>
          <a:xfrm>
            <a:off x="7498079" y="3657600"/>
            <a:ext cx="2834640" cy="310896"/>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Morphology</a:t>
            </a:r>
          </a:p>
        </p:txBody>
      </p:sp>
      <p:sp>
        <p:nvSpPr>
          <p:cNvPr id="25" name="TextBox 24"/>
          <p:cNvSpPr txBox="1"/>
          <p:nvPr/>
        </p:nvSpPr>
        <p:spPr>
          <a:xfrm>
            <a:off x="7571231" y="4014216"/>
            <a:ext cx="2688336" cy="1033272"/>
          </a:xfrm>
          <a:prstGeom prst="rect">
            <a:avLst/>
          </a:prstGeom>
          <a:noFill/>
        </p:spPr>
        <p:txBody>
          <a:bodyPr wrap="square" anchor="t">
            <a:spAutoFit/>
          </a:bodyPr>
          <a:lstStyle/>
          <a:p>
            <a:pPr algn="ctr">
              <a:defRPr sz="1400">
                <a:solidFill>
                  <a:srgbClr val="28343D"/>
                </a:solidFill>
                <a:latin typeface="Georgia" panose="02040502050405020303"/>
              </a:defRPr>
            </a:pPr>
            <a:r>
              <a:t>Assessment of sperm form using defined criteria.</a:t>
            </a:r>
          </a:p>
        </p:txBody>
      </p:sp>
      <p:sp>
        <p:nvSpPr>
          <p:cNvPr id="26" name="Rounded Rectangle 25"/>
          <p:cNvSpPr/>
          <p:nvPr/>
        </p:nvSpPr>
        <p:spPr>
          <a:xfrm>
            <a:off x="256032" y="5998464"/>
            <a:ext cx="11064240" cy="384048"/>
          </a:xfrm>
          <a:prstGeom prst="roundRect">
            <a:avLst/>
          </a:prstGeom>
          <a:solidFill>
            <a:srgbClr val="09254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l">
              <a:defRPr sz="1100" b="1">
                <a:solidFill>
                  <a:srgbClr val="FFFFFF"/>
                </a:solidFill>
                <a:latin typeface="Georgia" panose="02040502050405020303"/>
              </a:defRPr>
            </a:pPr>
            <a:r>
              <a:t>Take-home: Define the word first, then interpret the number beside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FAFA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58368"/>
          </a:xfrm>
          <a:prstGeom prst="rect">
            <a:avLst/>
          </a:prstGeom>
          <a:solidFill>
            <a:srgbClr val="09254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l"/>
            <a:r>
              <a:rPr sz="2400" b="1">
                <a:solidFill>
                  <a:srgbClr val="FFFFFF"/>
                </a:solidFill>
                <a:latin typeface="Times New Roman" panose="02020603050405020304"/>
              </a:rPr>
              <a:t>Biological and laboratory foundation</a:t>
            </a:r>
            <a:endParaRPr sz="2400" b="1">
              <a:solidFill>
                <a:srgbClr val="FFFFFF"/>
              </a:solidFill>
              <a:latin typeface="Times New Roman" panose="02020603050405020304"/>
            </a:endParaRPr>
          </a:p>
          <a:p>
            <a:pPr>
              <a:defRPr sz="1050">
                <a:solidFill>
                  <a:srgbClr val="E1EBF2"/>
                </a:solidFill>
                <a:latin typeface="Georgia" panose="02040502050405020303"/>
              </a:defRPr>
            </a:pPr>
            <a:r>
              <a:t>What is the laboratory actually examining?</a:t>
            </a:r>
          </a:p>
        </p:txBody>
      </p:sp>
      <p:sp>
        <p:nvSpPr>
          <p:cNvPr id="4" name="Rounded Rectangle 3"/>
          <p:cNvSpPr/>
          <p:nvPr/>
        </p:nvSpPr>
        <p:spPr>
          <a:xfrm>
            <a:off x="11338560" y="128016"/>
            <a:ext cx="548640" cy="310896"/>
          </a:xfrm>
          <a:prstGeom prst="roundRect">
            <a:avLst/>
          </a:prstGeom>
          <a:solidFill>
            <a:srgbClr val="C69A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09254A"/>
                </a:solidFill>
                <a:latin typeface="Georgia" panose="02040502050405020303"/>
              </a:rPr>
              <a:t>6</a:t>
            </a:r>
            <a:endParaRPr sz="1400" b="1">
              <a:solidFill>
                <a:srgbClr val="09254A"/>
              </a:solidFill>
              <a:latin typeface="Georgia" panose="02040502050405020303"/>
            </a:endParaRPr>
          </a:p>
        </p:txBody>
      </p:sp>
      <p:sp>
        <p:nvSpPr>
          <p:cNvPr id="5" name="TextBox 4"/>
          <p:cNvSpPr txBox="1"/>
          <p:nvPr/>
        </p:nvSpPr>
        <p:spPr>
          <a:xfrm>
            <a:off x="10698480" y="6291072"/>
            <a:ext cx="1005840" cy="164592"/>
          </a:xfrm>
          <a:prstGeom prst="rect">
            <a:avLst/>
          </a:prstGeom>
          <a:noFill/>
        </p:spPr>
        <p:txBody>
          <a:bodyPr wrap="none">
            <a:spAutoFit/>
          </a:bodyPr>
          <a:lstStyle/>
          <a:p>
            <a:pPr algn="r">
              <a:defRPr sz="800">
                <a:solidFill>
                  <a:srgbClr val="28343D"/>
                </a:solidFill>
                <a:latin typeface="Georgia" panose="02040502050405020303"/>
              </a:defRPr>
            </a:pPr>
            <a:r>
              <a:t>[1,2]</a:t>
            </a:r>
          </a:p>
        </p:txBody>
      </p:sp>
      <p:sp>
        <p:nvSpPr>
          <p:cNvPr id="6" name="Rectangle 5"/>
          <p:cNvSpPr/>
          <p:nvPr/>
        </p:nvSpPr>
        <p:spPr>
          <a:xfrm>
            <a:off x="0" y="6565392"/>
            <a:ext cx="12191695" cy="292608"/>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228600" y="6574536"/>
            <a:ext cx="6217920" cy="164592"/>
          </a:xfrm>
          <a:prstGeom prst="rect">
            <a:avLst/>
          </a:prstGeom>
          <a:noFill/>
        </p:spPr>
        <p:txBody>
          <a:bodyPr wrap="none">
            <a:spAutoFit/>
          </a:bodyPr>
          <a:lstStyle/>
          <a:p>
            <a:pPr>
              <a:defRPr sz="850">
                <a:solidFill>
                  <a:srgbClr val="09254A"/>
                </a:solidFill>
                <a:latin typeface="Georgia" panose="02040502050405020303"/>
              </a:defRPr>
            </a:pPr>
            <a:r>
              <a:t>Inside Embryo by Aurion  |  insideembryo.com  |  Beginner teaching presentation</a:t>
            </a:r>
          </a:p>
        </p:txBody>
      </p:sp>
      <p:pic>
        <p:nvPicPr>
          <p:cNvPr id="8" name="Picture 7" descr="a_highly_detailed_scientific_medical_illustration.png"/>
          <p:cNvPicPr>
            <a:picLocks noChangeAspect="1"/>
          </p:cNvPicPr>
          <p:nvPr/>
        </p:nvPicPr>
        <p:blipFill>
          <a:blip r:embed="rId1"/>
          <a:stretch>
            <a:fillRect/>
          </a:stretch>
        </p:blipFill>
        <p:spPr>
          <a:xfrm>
            <a:off x="411480" y="1097280"/>
            <a:ext cx="4663440" cy="2788920"/>
          </a:xfrm>
          <a:prstGeom prst="rect">
            <a:avLst/>
          </a:prstGeom>
        </p:spPr>
      </p:pic>
      <p:sp>
        <p:nvSpPr>
          <p:cNvPr id="9" name="TextBox 8"/>
          <p:cNvSpPr txBox="1"/>
          <p:nvPr/>
        </p:nvSpPr>
        <p:spPr>
          <a:xfrm>
            <a:off x="5303520" y="905510"/>
            <a:ext cx="6217920" cy="365760"/>
          </a:xfrm>
          <a:prstGeom prst="rect">
            <a:avLst/>
          </a:prstGeom>
          <a:noFill/>
        </p:spPr>
        <p:txBody>
          <a:bodyPr wrap="square" anchor="t">
            <a:spAutoFit/>
          </a:bodyPr>
          <a:lstStyle/>
          <a:p>
            <a:pPr algn="l">
              <a:spcAft>
                <a:spcPts val="200"/>
              </a:spcAft>
              <a:defRPr sz="1900" b="1">
                <a:solidFill>
                  <a:srgbClr val="09254A"/>
                </a:solidFill>
                <a:latin typeface="Georgia" panose="02040502050405020303"/>
              </a:defRPr>
            </a:pPr>
            <a:r>
              <a:t>Human semen is a mixture of spermatozoa and fluid from accessory glands.</a:t>
            </a:r>
          </a:p>
        </p:txBody>
      </p:sp>
      <p:sp>
        <p:nvSpPr>
          <p:cNvPr id="10" name="Rounded Rectangle 9"/>
          <p:cNvSpPr/>
          <p:nvPr/>
        </p:nvSpPr>
        <p:spPr>
          <a:xfrm>
            <a:off x="5349240" y="1645920"/>
            <a:ext cx="5669280" cy="822960"/>
          </a:xfrm>
          <a:prstGeom prst="roundRect">
            <a:avLst/>
          </a:prstGeom>
          <a:solidFill>
            <a:srgbClr val="FAFAF7"/>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349240" y="1645920"/>
            <a:ext cx="5669280" cy="310896"/>
          </a:xfrm>
          <a:prstGeom prst="rect">
            <a:avLst/>
          </a:prstGeom>
          <a:solidFill>
            <a:srgbClr val="05686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1  Testes</a:t>
            </a:r>
          </a:p>
        </p:txBody>
      </p:sp>
      <p:sp>
        <p:nvSpPr>
          <p:cNvPr id="12" name="TextBox 11"/>
          <p:cNvSpPr txBox="1"/>
          <p:nvPr/>
        </p:nvSpPr>
        <p:spPr>
          <a:xfrm>
            <a:off x="5422392" y="2002536"/>
            <a:ext cx="5522976" cy="393192"/>
          </a:xfrm>
          <a:prstGeom prst="rect">
            <a:avLst/>
          </a:prstGeom>
          <a:noFill/>
        </p:spPr>
        <p:txBody>
          <a:bodyPr wrap="square" anchor="t">
            <a:spAutoFit/>
          </a:bodyPr>
          <a:lstStyle/>
          <a:p>
            <a:pPr algn="ctr">
              <a:defRPr sz="1350">
                <a:solidFill>
                  <a:srgbClr val="28343D"/>
                </a:solidFill>
                <a:latin typeface="Georgia" panose="02040502050405020303"/>
              </a:defRPr>
            </a:pPr>
            <a:r>
              <a:t>Spermatogenesis produces spermatozoa.</a:t>
            </a:r>
          </a:p>
        </p:txBody>
      </p:sp>
      <p:sp>
        <p:nvSpPr>
          <p:cNvPr id="13" name="Rounded Rectangle 12"/>
          <p:cNvSpPr/>
          <p:nvPr/>
        </p:nvSpPr>
        <p:spPr>
          <a:xfrm>
            <a:off x="5349240" y="2578608"/>
            <a:ext cx="5669280" cy="822960"/>
          </a:xfrm>
          <a:prstGeom prst="roundRect">
            <a:avLst/>
          </a:prstGeom>
          <a:solidFill>
            <a:srgbClr val="FAFAF7"/>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5349240" y="2578608"/>
            <a:ext cx="5669280" cy="310896"/>
          </a:xfrm>
          <a:prstGeom prst="rect">
            <a:avLst/>
          </a:prstGeom>
          <a:solidFill>
            <a:srgbClr val="05686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2  Epididymis</a:t>
            </a:r>
          </a:p>
        </p:txBody>
      </p:sp>
      <p:sp>
        <p:nvSpPr>
          <p:cNvPr id="15" name="TextBox 14"/>
          <p:cNvSpPr txBox="1"/>
          <p:nvPr/>
        </p:nvSpPr>
        <p:spPr>
          <a:xfrm>
            <a:off x="5422392" y="2935224"/>
            <a:ext cx="5522976" cy="393192"/>
          </a:xfrm>
          <a:prstGeom prst="rect">
            <a:avLst/>
          </a:prstGeom>
          <a:noFill/>
        </p:spPr>
        <p:txBody>
          <a:bodyPr wrap="square" anchor="t">
            <a:spAutoFit/>
          </a:bodyPr>
          <a:lstStyle/>
          <a:p>
            <a:pPr algn="ctr">
              <a:defRPr sz="1350">
                <a:solidFill>
                  <a:srgbClr val="28343D"/>
                </a:solidFill>
                <a:latin typeface="Georgia" panose="02040502050405020303"/>
              </a:defRPr>
            </a:pPr>
            <a:r>
              <a:t>Maturation improves motility potential.</a:t>
            </a:r>
          </a:p>
        </p:txBody>
      </p:sp>
      <p:sp>
        <p:nvSpPr>
          <p:cNvPr id="16" name="Rounded Rectangle 15"/>
          <p:cNvSpPr/>
          <p:nvPr/>
        </p:nvSpPr>
        <p:spPr>
          <a:xfrm>
            <a:off x="5349240" y="3511296"/>
            <a:ext cx="5669280" cy="822960"/>
          </a:xfrm>
          <a:prstGeom prst="roundRect">
            <a:avLst/>
          </a:prstGeom>
          <a:solidFill>
            <a:srgbClr val="FAFAF7"/>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5349240" y="3511296"/>
            <a:ext cx="5669280" cy="310896"/>
          </a:xfrm>
          <a:prstGeom prst="rect">
            <a:avLst/>
          </a:prstGeom>
          <a:solidFill>
            <a:srgbClr val="05686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3  Accessory glands</a:t>
            </a:r>
          </a:p>
        </p:txBody>
      </p:sp>
      <p:sp>
        <p:nvSpPr>
          <p:cNvPr id="18" name="TextBox 17"/>
          <p:cNvSpPr txBox="1"/>
          <p:nvPr/>
        </p:nvSpPr>
        <p:spPr>
          <a:xfrm>
            <a:off x="5422392" y="3867912"/>
            <a:ext cx="5522976" cy="393192"/>
          </a:xfrm>
          <a:prstGeom prst="rect">
            <a:avLst/>
          </a:prstGeom>
          <a:noFill/>
        </p:spPr>
        <p:txBody>
          <a:bodyPr wrap="square" anchor="t">
            <a:spAutoFit/>
          </a:bodyPr>
          <a:lstStyle/>
          <a:p>
            <a:pPr algn="ctr">
              <a:defRPr sz="1350">
                <a:solidFill>
                  <a:srgbClr val="28343D"/>
                </a:solidFill>
                <a:latin typeface="Georgia" panose="02040502050405020303"/>
              </a:defRPr>
            </a:pPr>
            <a:r>
              <a:t>Seminal vesicles and prostate add fluid.</a:t>
            </a:r>
          </a:p>
        </p:txBody>
      </p:sp>
      <p:sp>
        <p:nvSpPr>
          <p:cNvPr id="19" name="Rounded Rectangle 18"/>
          <p:cNvSpPr/>
          <p:nvPr/>
        </p:nvSpPr>
        <p:spPr>
          <a:xfrm>
            <a:off x="5349240" y="4443984"/>
            <a:ext cx="5669280" cy="822960"/>
          </a:xfrm>
          <a:prstGeom prst="roundRect">
            <a:avLst/>
          </a:prstGeom>
          <a:solidFill>
            <a:srgbClr val="FAFAF7"/>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5349240" y="4443984"/>
            <a:ext cx="5669280" cy="310896"/>
          </a:xfrm>
          <a:prstGeom prst="rect">
            <a:avLst/>
          </a:prstGeom>
          <a:solidFill>
            <a:srgbClr val="05686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4  Ejaculate in the lab</a:t>
            </a:r>
          </a:p>
        </p:txBody>
      </p:sp>
      <p:sp>
        <p:nvSpPr>
          <p:cNvPr id="21" name="TextBox 20"/>
          <p:cNvSpPr txBox="1"/>
          <p:nvPr/>
        </p:nvSpPr>
        <p:spPr>
          <a:xfrm>
            <a:off x="5422392" y="4800600"/>
            <a:ext cx="5522976" cy="393192"/>
          </a:xfrm>
          <a:prstGeom prst="rect">
            <a:avLst/>
          </a:prstGeom>
          <a:noFill/>
        </p:spPr>
        <p:txBody>
          <a:bodyPr wrap="square" anchor="t">
            <a:spAutoFit/>
          </a:bodyPr>
          <a:lstStyle/>
          <a:p>
            <a:pPr algn="ctr">
              <a:defRPr sz="1350">
                <a:solidFill>
                  <a:srgbClr val="28343D"/>
                </a:solidFill>
                <a:latin typeface="Georgia" panose="02040502050405020303"/>
              </a:defRPr>
            </a:pPr>
            <a:r>
              <a:t>The sample is measured, mixed and examined systematically.</a:t>
            </a:r>
          </a:p>
        </p:txBody>
      </p:sp>
      <p:sp>
        <p:nvSpPr>
          <p:cNvPr id="22" name="TextBox 21"/>
          <p:cNvSpPr txBox="1"/>
          <p:nvPr/>
        </p:nvSpPr>
        <p:spPr>
          <a:xfrm>
            <a:off x="640080" y="4251960"/>
            <a:ext cx="4434840" cy="1247140"/>
          </a:xfrm>
          <a:prstGeom prst="rect">
            <a:avLst/>
          </a:prstGeom>
          <a:noFill/>
        </p:spPr>
        <p:txBody>
          <a:bodyPr wrap="square" anchor="t">
            <a:noAutofit/>
          </a:bodyPr>
          <a:lstStyle/>
          <a:p>
            <a:pPr algn="ctr">
              <a:spcAft>
                <a:spcPts val="200"/>
              </a:spcAft>
              <a:defRPr sz="1800" b="0">
                <a:solidFill>
                  <a:srgbClr val="28343D"/>
                </a:solidFill>
                <a:latin typeface="Georgia" panose="02040502050405020303"/>
              </a:defRPr>
            </a:pPr>
            <a:r>
              <a:t>A semen examination does not directly measure fertilisation ability. It examines visible and countable features that may reflect reproductive health.</a:t>
            </a:r>
          </a:p>
        </p:txBody>
      </p:sp>
      <p:sp>
        <p:nvSpPr>
          <p:cNvPr id="23" name="Rounded Rectangle 22"/>
          <p:cNvSpPr/>
          <p:nvPr/>
        </p:nvSpPr>
        <p:spPr>
          <a:xfrm>
            <a:off x="256032" y="5998464"/>
            <a:ext cx="11064240" cy="384048"/>
          </a:xfrm>
          <a:prstGeom prst="roundRect">
            <a:avLst/>
          </a:prstGeom>
          <a:solidFill>
            <a:srgbClr val="09254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l">
              <a:defRPr sz="1100" b="1">
                <a:solidFill>
                  <a:srgbClr val="FFFFFF"/>
                </a:solidFill>
                <a:latin typeface="Georgia" panose="02040502050405020303"/>
              </a:defRPr>
            </a:pPr>
            <a:r>
              <a:t>Take-home: The laboratory examines observable sperm and semen characteristics, not the whole of male fertility.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FAFA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58368"/>
          </a:xfrm>
          <a:prstGeom prst="rect">
            <a:avLst/>
          </a:prstGeom>
          <a:solidFill>
            <a:srgbClr val="09254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l"/>
            <a:r>
              <a:rPr sz="2400" b="1">
                <a:solidFill>
                  <a:srgbClr val="FFFFFF"/>
                </a:solidFill>
                <a:latin typeface="Times New Roman" panose="02020603050405020304"/>
              </a:rPr>
              <a:t>WHO 5th edition and 6th edition</a:t>
            </a:r>
            <a:endParaRPr sz="2400" b="1">
              <a:solidFill>
                <a:srgbClr val="FFFFFF"/>
              </a:solidFill>
              <a:latin typeface="Times New Roman" panose="02020603050405020304"/>
            </a:endParaRPr>
          </a:p>
          <a:p>
            <a:pPr>
              <a:defRPr sz="1050">
                <a:solidFill>
                  <a:srgbClr val="E1EBF2"/>
                </a:solidFill>
                <a:latin typeface="Georgia" panose="02040502050405020303"/>
              </a:defRPr>
            </a:pPr>
            <a:r>
              <a:t>What changed at beginner level?</a:t>
            </a:r>
          </a:p>
        </p:txBody>
      </p:sp>
      <p:sp>
        <p:nvSpPr>
          <p:cNvPr id="4" name="Rounded Rectangle 3"/>
          <p:cNvSpPr/>
          <p:nvPr/>
        </p:nvSpPr>
        <p:spPr>
          <a:xfrm>
            <a:off x="11338560" y="128016"/>
            <a:ext cx="548640" cy="310896"/>
          </a:xfrm>
          <a:prstGeom prst="roundRect">
            <a:avLst/>
          </a:prstGeom>
          <a:solidFill>
            <a:srgbClr val="C69A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09254A"/>
                </a:solidFill>
                <a:latin typeface="Georgia" panose="02040502050405020303"/>
              </a:rPr>
              <a:t>7</a:t>
            </a:r>
            <a:endParaRPr sz="1400" b="1">
              <a:solidFill>
                <a:srgbClr val="09254A"/>
              </a:solidFill>
              <a:latin typeface="Georgia" panose="02040502050405020303"/>
            </a:endParaRPr>
          </a:p>
        </p:txBody>
      </p:sp>
      <p:sp>
        <p:nvSpPr>
          <p:cNvPr id="5" name="TextBox 4"/>
          <p:cNvSpPr txBox="1"/>
          <p:nvPr/>
        </p:nvSpPr>
        <p:spPr>
          <a:xfrm>
            <a:off x="10698480" y="6291072"/>
            <a:ext cx="1005840" cy="164592"/>
          </a:xfrm>
          <a:prstGeom prst="rect">
            <a:avLst/>
          </a:prstGeom>
          <a:noFill/>
        </p:spPr>
        <p:txBody>
          <a:bodyPr wrap="none">
            <a:spAutoFit/>
          </a:bodyPr>
          <a:lstStyle/>
          <a:p>
            <a:pPr algn="r">
              <a:defRPr sz="800">
                <a:solidFill>
                  <a:srgbClr val="28343D"/>
                </a:solidFill>
                <a:latin typeface="Georgia" panose="02040502050405020303"/>
              </a:defRPr>
            </a:pPr>
            <a:r>
              <a:t>[1–6]</a:t>
            </a:r>
          </a:p>
        </p:txBody>
      </p:sp>
      <p:sp>
        <p:nvSpPr>
          <p:cNvPr id="6" name="Rectangle 5"/>
          <p:cNvSpPr/>
          <p:nvPr/>
        </p:nvSpPr>
        <p:spPr>
          <a:xfrm>
            <a:off x="0" y="6565392"/>
            <a:ext cx="12191695" cy="292608"/>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228600" y="6574536"/>
            <a:ext cx="6217920" cy="164592"/>
          </a:xfrm>
          <a:prstGeom prst="rect">
            <a:avLst/>
          </a:prstGeom>
          <a:noFill/>
        </p:spPr>
        <p:txBody>
          <a:bodyPr wrap="none">
            <a:spAutoFit/>
          </a:bodyPr>
          <a:lstStyle/>
          <a:p>
            <a:pPr>
              <a:defRPr sz="850">
                <a:solidFill>
                  <a:srgbClr val="09254A"/>
                </a:solidFill>
                <a:latin typeface="Georgia" panose="02040502050405020303"/>
              </a:defRPr>
            </a:pPr>
            <a:r>
              <a:t>Inside Embryo by Aurion  |  insideembryo.com  |  Beginner teaching presentation</a:t>
            </a:r>
          </a:p>
        </p:txBody>
      </p:sp>
      <p:sp>
        <p:nvSpPr>
          <p:cNvPr id="8" name="Rounded Rectangle 7"/>
          <p:cNvSpPr/>
          <p:nvPr/>
        </p:nvSpPr>
        <p:spPr>
          <a:xfrm>
            <a:off x="731520" y="1463040"/>
            <a:ext cx="5074920" cy="3337560"/>
          </a:xfrm>
          <a:prstGeom prst="roundRect">
            <a:avLst/>
          </a:prstGeom>
          <a:solidFill>
            <a:srgbClr val="FFFFFF"/>
          </a:solidFill>
          <a:ln>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6263640" y="1463040"/>
            <a:ext cx="5074920" cy="3337560"/>
          </a:xfrm>
          <a:prstGeom prst="roundRect">
            <a:avLst/>
          </a:prstGeom>
          <a:solidFill>
            <a:srgbClr val="FFFFFF"/>
          </a:solidFill>
          <a:ln>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ounded Rectangle 9"/>
          <p:cNvSpPr/>
          <p:nvPr/>
        </p:nvSpPr>
        <p:spPr>
          <a:xfrm>
            <a:off x="914400" y="1207008"/>
            <a:ext cx="1371600" cy="384048"/>
          </a:xfrm>
          <a:prstGeom prst="roundRect">
            <a:avLst/>
          </a:prstGeom>
          <a:solidFill>
            <a:srgbClr val="C69A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800" b="1">
                <a:solidFill>
                  <a:srgbClr val="09254A"/>
                </a:solidFill>
                <a:latin typeface="Times New Roman" panose="02020603050405020304"/>
              </a:defRPr>
            </a:pPr>
            <a:r>
              <a:t>2010</a:t>
            </a:r>
          </a:p>
        </p:txBody>
      </p:sp>
      <p:sp>
        <p:nvSpPr>
          <p:cNvPr id="11" name="Rounded Rectangle 10"/>
          <p:cNvSpPr/>
          <p:nvPr/>
        </p:nvSpPr>
        <p:spPr>
          <a:xfrm>
            <a:off x="6446520" y="1207008"/>
            <a:ext cx="1371600" cy="384048"/>
          </a:xfrm>
          <a:prstGeom prst="roundRect">
            <a:avLst/>
          </a:prstGeom>
          <a:solidFill>
            <a:srgbClr val="C69A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800" b="1">
                <a:solidFill>
                  <a:srgbClr val="09254A"/>
                </a:solidFill>
                <a:latin typeface="Times New Roman" panose="02020603050405020304"/>
              </a:defRPr>
            </a:pPr>
            <a:r>
              <a:t>2021</a:t>
            </a:r>
          </a:p>
        </p:txBody>
      </p:sp>
      <p:sp>
        <p:nvSpPr>
          <p:cNvPr id="12" name="TextBox 11"/>
          <p:cNvSpPr txBox="1"/>
          <p:nvPr/>
        </p:nvSpPr>
        <p:spPr>
          <a:xfrm>
            <a:off x="1005840" y="1664208"/>
            <a:ext cx="4663440" cy="365760"/>
          </a:xfrm>
          <a:prstGeom prst="rect">
            <a:avLst/>
          </a:prstGeom>
          <a:noFill/>
        </p:spPr>
        <p:txBody>
          <a:bodyPr wrap="square" anchor="t">
            <a:spAutoFit/>
          </a:bodyPr>
          <a:lstStyle/>
          <a:p>
            <a:pPr algn="l">
              <a:spcAft>
                <a:spcPts val="200"/>
              </a:spcAft>
              <a:defRPr sz="2200" b="1">
                <a:solidFill>
                  <a:srgbClr val="09254A"/>
                </a:solidFill>
                <a:latin typeface="Times New Roman" panose="02020603050405020304"/>
              </a:defRPr>
            </a:pPr>
            <a:r>
              <a:t>WHO 5th edition</a:t>
            </a:r>
          </a:p>
        </p:txBody>
      </p:sp>
      <p:sp>
        <p:nvSpPr>
          <p:cNvPr id="13" name="TextBox 12"/>
          <p:cNvSpPr txBox="1"/>
          <p:nvPr/>
        </p:nvSpPr>
        <p:spPr>
          <a:xfrm>
            <a:off x="1097280" y="2103120"/>
            <a:ext cx="4434840" cy="2377440"/>
          </a:xfrm>
          <a:prstGeom prst="rect">
            <a:avLst/>
          </a:prstGeom>
          <a:noFill/>
        </p:spPr>
        <p:txBody>
          <a:bodyPr wrap="square">
            <a:spAutoFit/>
          </a:bodyPr>
          <a:lstStyle/>
          <a:p>
            <a:pPr>
              <a:spcAft>
                <a:spcPts val="400"/>
              </a:spcAft>
              <a:defRPr sz="1600">
                <a:solidFill>
                  <a:srgbClr val="28343D"/>
                </a:solidFill>
                <a:latin typeface="Georgia" panose="02040502050405020303"/>
              </a:defRPr>
            </a:pPr>
            <a:r>
              <a:t>Established widely used lower reference limits from recent fathers.</a:t>
            </a:r>
          </a:p>
          <a:p>
            <a:pPr>
              <a:spcAft>
                <a:spcPts val="400"/>
              </a:spcAft>
              <a:defRPr sz="1600">
                <a:solidFill>
                  <a:srgbClr val="28343D"/>
                </a:solidFill>
                <a:latin typeface="Georgia" panose="02040502050405020303"/>
              </a:defRPr>
            </a:pPr>
            <a:r>
              <a:t>Standardised core methods for routine semen analysis.</a:t>
            </a:r>
          </a:p>
          <a:p>
            <a:pPr>
              <a:spcAft>
                <a:spcPts val="400"/>
              </a:spcAft>
              <a:defRPr sz="1600">
                <a:solidFill>
                  <a:srgbClr val="28343D"/>
                </a:solidFill>
                <a:latin typeface="Georgia" panose="02040502050405020303"/>
              </a:defRPr>
            </a:pPr>
            <a:r>
              <a:t>Popularised reporting of concentration, motility, vitality and morphology.</a:t>
            </a:r>
          </a:p>
        </p:txBody>
      </p:sp>
      <p:sp>
        <p:nvSpPr>
          <p:cNvPr id="14" name="TextBox 13"/>
          <p:cNvSpPr txBox="1"/>
          <p:nvPr/>
        </p:nvSpPr>
        <p:spPr>
          <a:xfrm>
            <a:off x="6537960" y="1664208"/>
            <a:ext cx="4663440" cy="365760"/>
          </a:xfrm>
          <a:prstGeom prst="rect">
            <a:avLst/>
          </a:prstGeom>
          <a:noFill/>
        </p:spPr>
        <p:txBody>
          <a:bodyPr wrap="square" anchor="t">
            <a:spAutoFit/>
          </a:bodyPr>
          <a:lstStyle/>
          <a:p>
            <a:pPr algn="l">
              <a:spcAft>
                <a:spcPts val="200"/>
              </a:spcAft>
              <a:defRPr sz="2200" b="1">
                <a:solidFill>
                  <a:srgbClr val="09254A"/>
                </a:solidFill>
                <a:latin typeface="Times New Roman" panose="02020603050405020304"/>
              </a:defRPr>
            </a:pPr>
            <a:r>
              <a:t>WHO 6th edition</a:t>
            </a:r>
          </a:p>
        </p:txBody>
      </p:sp>
      <p:sp>
        <p:nvSpPr>
          <p:cNvPr id="15" name="TextBox 14"/>
          <p:cNvSpPr txBox="1"/>
          <p:nvPr/>
        </p:nvSpPr>
        <p:spPr>
          <a:xfrm>
            <a:off x="6583680" y="2103120"/>
            <a:ext cx="4434840" cy="2377440"/>
          </a:xfrm>
          <a:prstGeom prst="rect">
            <a:avLst/>
          </a:prstGeom>
          <a:noFill/>
        </p:spPr>
        <p:txBody>
          <a:bodyPr wrap="square">
            <a:spAutoFit/>
          </a:bodyPr>
          <a:lstStyle/>
          <a:p>
            <a:pPr>
              <a:spcAft>
                <a:spcPts val="400"/>
              </a:spcAft>
              <a:defRPr sz="1600">
                <a:solidFill>
                  <a:srgbClr val="28343D"/>
                </a:solidFill>
                <a:latin typeface="Georgia" panose="02040502050405020303"/>
              </a:defRPr>
            </a:pPr>
            <a:r>
              <a:t>Updated methods and stronger emphasis on quality assurance.</a:t>
            </a:r>
          </a:p>
          <a:p>
            <a:pPr>
              <a:spcAft>
                <a:spcPts val="400"/>
              </a:spcAft>
              <a:defRPr sz="1600">
                <a:solidFill>
                  <a:srgbClr val="28343D"/>
                </a:solidFill>
                <a:latin typeface="Georgia" panose="02040502050405020303"/>
              </a:defRPr>
            </a:pPr>
            <a:r>
              <a:t>Presents basic, extended and advanced semen examination.</a:t>
            </a:r>
          </a:p>
          <a:p>
            <a:pPr>
              <a:spcAft>
                <a:spcPts val="400"/>
              </a:spcAft>
              <a:defRPr sz="1600">
                <a:solidFill>
                  <a:srgbClr val="28343D"/>
                </a:solidFill>
                <a:latin typeface="Georgia" panose="02040502050405020303"/>
              </a:defRPr>
            </a:pPr>
            <a:r>
              <a:t>Encourages careful use of reference values, not rigid pass/fail thinking.</a:t>
            </a:r>
          </a:p>
        </p:txBody>
      </p:sp>
      <p:sp>
        <p:nvSpPr>
          <p:cNvPr id="16" name="TextBox 15"/>
          <p:cNvSpPr txBox="1"/>
          <p:nvPr/>
        </p:nvSpPr>
        <p:spPr>
          <a:xfrm>
            <a:off x="914400" y="4983480"/>
            <a:ext cx="10424160" cy="594360"/>
          </a:xfrm>
          <a:prstGeom prst="rect">
            <a:avLst/>
          </a:prstGeom>
          <a:noFill/>
        </p:spPr>
        <p:txBody>
          <a:bodyPr wrap="square" anchor="t">
            <a:spAutoFit/>
          </a:bodyPr>
          <a:lstStyle/>
          <a:p>
            <a:pPr algn="ctr">
              <a:spcAft>
                <a:spcPts val="200"/>
              </a:spcAft>
              <a:defRPr sz="1800" b="1">
                <a:solidFill>
                  <a:srgbClr val="28343D"/>
                </a:solidFill>
                <a:latin typeface="Georgia" panose="02040502050405020303"/>
              </a:defRPr>
            </a:pPr>
            <a:r>
              <a:t>Both editions aim to improve standardisation. The 6th edition updates the framework and interpretation emphasis.</a:t>
            </a:r>
          </a:p>
        </p:txBody>
      </p:sp>
      <p:sp>
        <p:nvSpPr>
          <p:cNvPr id="17" name="Rounded Rectangle 16"/>
          <p:cNvSpPr/>
          <p:nvPr/>
        </p:nvSpPr>
        <p:spPr>
          <a:xfrm>
            <a:off x="256032" y="5998464"/>
            <a:ext cx="11064240" cy="384048"/>
          </a:xfrm>
          <a:prstGeom prst="roundRect">
            <a:avLst/>
          </a:prstGeom>
          <a:solidFill>
            <a:srgbClr val="09254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l">
              <a:defRPr sz="1100" b="1">
                <a:solidFill>
                  <a:srgbClr val="FFFFFF"/>
                </a:solidFill>
                <a:latin typeface="Georgia" panose="02040502050405020303"/>
              </a:defRPr>
            </a:pPr>
            <a:r>
              <a:t>Take-home: The 6th edition is an update in method and interpretation framework, not a rejection of the basic principles used in the 5th edition.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FAFA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58368"/>
          </a:xfrm>
          <a:prstGeom prst="rect">
            <a:avLst/>
          </a:prstGeom>
          <a:solidFill>
            <a:srgbClr val="09254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l"/>
            <a:r>
              <a:rPr sz="2400" b="1">
                <a:solidFill>
                  <a:srgbClr val="FFFFFF"/>
                </a:solidFill>
                <a:latin typeface="Times New Roman" panose="02020603050405020304"/>
              </a:rPr>
              <a:t>Step 1: Collection and documentation</a:t>
            </a:r>
            <a:endParaRPr sz="2400" b="1">
              <a:solidFill>
                <a:srgbClr val="FFFFFF"/>
              </a:solidFill>
              <a:latin typeface="Times New Roman" panose="02020603050405020304"/>
            </a:endParaRPr>
          </a:p>
          <a:p>
            <a:pPr>
              <a:defRPr sz="1050">
                <a:solidFill>
                  <a:srgbClr val="E1EBF2"/>
                </a:solidFill>
                <a:latin typeface="Georgia" panose="02040502050405020303"/>
              </a:defRPr>
            </a:pPr>
            <a:r>
              <a:t>Pre-analytical quality starts before microscopy</a:t>
            </a:r>
          </a:p>
        </p:txBody>
      </p:sp>
      <p:sp>
        <p:nvSpPr>
          <p:cNvPr id="4" name="Rounded Rectangle 3"/>
          <p:cNvSpPr/>
          <p:nvPr/>
        </p:nvSpPr>
        <p:spPr>
          <a:xfrm>
            <a:off x="11338560" y="128016"/>
            <a:ext cx="548640" cy="310896"/>
          </a:xfrm>
          <a:prstGeom prst="roundRect">
            <a:avLst/>
          </a:prstGeom>
          <a:solidFill>
            <a:srgbClr val="C69A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09254A"/>
                </a:solidFill>
                <a:latin typeface="Georgia" panose="02040502050405020303"/>
              </a:rPr>
              <a:t>8</a:t>
            </a:r>
            <a:endParaRPr sz="1400" b="1">
              <a:solidFill>
                <a:srgbClr val="09254A"/>
              </a:solidFill>
              <a:latin typeface="Georgia" panose="02040502050405020303"/>
            </a:endParaRPr>
          </a:p>
        </p:txBody>
      </p:sp>
      <p:sp>
        <p:nvSpPr>
          <p:cNvPr id="5" name="TextBox 4"/>
          <p:cNvSpPr txBox="1"/>
          <p:nvPr/>
        </p:nvSpPr>
        <p:spPr>
          <a:xfrm>
            <a:off x="10698480" y="6291072"/>
            <a:ext cx="1005840" cy="164592"/>
          </a:xfrm>
          <a:prstGeom prst="rect">
            <a:avLst/>
          </a:prstGeom>
          <a:noFill/>
        </p:spPr>
        <p:txBody>
          <a:bodyPr wrap="none">
            <a:spAutoFit/>
          </a:bodyPr>
          <a:lstStyle/>
          <a:p>
            <a:pPr algn="r">
              <a:defRPr sz="800">
                <a:solidFill>
                  <a:srgbClr val="28343D"/>
                </a:solidFill>
                <a:latin typeface="Georgia" panose="02040502050405020303"/>
              </a:defRPr>
            </a:pPr>
            <a:r>
              <a:t>[1,2]</a:t>
            </a:r>
          </a:p>
        </p:txBody>
      </p:sp>
      <p:sp>
        <p:nvSpPr>
          <p:cNvPr id="6" name="Rectangle 5"/>
          <p:cNvSpPr/>
          <p:nvPr/>
        </p:nvSpPr>
        <p:spPr>
          <a:xfrm>
            <a:off x="0" y="6565392"/>
            <a:ext cx="12191695" cy="292608"/>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228600" y="6574536"/>
            <a:ext cx="6217920" cy="164592"/>
          </a:xfrm>
          <a:prstGeom prst="rect">
            <a:avLst/>
          </a:prstGeom>
          <a:noFill/>
        </p:spPr>
        <p:txBody>
          <a:bodyPr wrap="none">
            <a:spAutoFit/>
          </a:bodyPr>
          <a:lstStyle/>
          <a:p>
            <a:pPr>
              <a:defRPr sz="850">
                <a:solidFill>
                  <a:srgbClr val="09254A"/>
                </a:solidFill>
                <a:latin typeface="Georgia" panose="02040502050405020303"/>
              </a:defRPr>
            </a:pPr>
            <a:r>
              <a:t>Inside Embryo by Aurion  |  insideembryo.com  |  Beginner teaching presentation</a:t>
            </a:r>
          </a:p>
        </p:txBody>
      </p:sp>
      <p:pic>
        <p:nvPicPr>
          <p:cNvPr id="8" name="Picture 7" descr="a_clean_clinical_medical_lab_scene_in_a_soft_blue.png"/>
          <p:cNvPicPr>
            <a:picLocks noChangeAspect="1"/>
          </p:cNvPicPr>
          <p:nvPr/>
        </p:nvPicPr>
        <p:blipFill>
          <a:blip r:embed="rId1"/>
          <a:stretch>
            <a:fillRect/>
          </a:stretch>
        </p:blipFill>
        <p:spPr>
          <a:xfrm>
            <a:off x="7086600" y="1188720"/>
            <a:ext cx="4572000" cy="3931920"/>
          </a:xfrm>
          <a:prstGeom prst="rect">
            <a:avLst/>
          </a:prstGeom>
        </p:spPr>
      </p:pic>
      <p:sp>
        <p:nvSpPr>
          <p:cNvPr id="9" name="TextBox 8"/>
          <p:cNvSpPr txBox="1"/>
          <p:nvPr/>
        </p:nvSpPr>
        <p:spPr>
          <a:xfrm>
            <a:off x="621792" y="832866"/>
            <a:ext cx="6080760" cy="347472"/>
          </a:xfrm>
          <a:prstGeom prst="rect">
            <a:avLst/>
          </a:prstGeom>
          <a:noFill/>
        </p:spPr>
        <p:txBody>
          <a:bodyPr wrap="square" anchor="t">
            <a:spAutoFit/>
          </a:bodyPr>
          <a:lstStyle/>
          <a:p>
            <a:pPr algn="l">
              <a:spcAft>
                <a:spcPts val="200"/>
              </a:spcAft>
              <a:defRPr sz="1900" b="1">
                <a:solidFill>
                  <a:srgbClr val="09254A"/>
                </a:solidFill>
                <a:latin typeface="Georgia" panose="02040502050405020303"/>
              </a:defRPr>
            </a:pPr>
            <a:r>
              <a:t>Small pre-analytical errors can change the result before counting even begins.</a:t>
            </a:r>
          </a:p>
        </p:txBody>
      </p:sp>
      <p:sp>
        <p:nvSpPr>
          <p:cNvPr id="10" name="Rounded Rectangle 9"/>
          <p:cNvSpPr/>
          <p:nvPr/>
        </p:nvSpPr>
        <p:spPr>
          <a:xfrm>
            <a:off x="658368" y="1600200"/>
            <a:ext cx="5989320" cy="749808"/>
          </a:xfrm>
          <a:prstGeom prst="roundRect">
            <a:avLst/>
          </a:prstGeom>
          <a:solidFill>
            <a:srgbClr val="FFFFFF"/>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658368" y="1600200"/>
            <a:ext cx="5989320" cy="310896"/>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Key point 1</a:t>
            </a:r>
          </a:p>
        </p:txBody>
      </p:sp>
      <p:sp>
        <p:nvSpPr>
          <p:cNvPr id="12" name="TextBox 11"/>
          <p:cNvSpPr txBox="1"/>
          <p:nvPr/>
        </p:nvSpPr>
        <p:spPr>
          <a:xfrm>
            <a:off x="731520" y="1956816"/>
            <a:ext cx="5843016" cy="320040"/>
          </a:xfrm>
          <a:prstGeom prst="rect">
            <a:avLst/>
          </a:prstGeom>
          <a:noFill/>
        </p:spPr>
        <p:txBody>
          <a:bodyPr wrap="square" anchor="t">
            <a:spAutoFit/>
          </a:bodyPr>
          <a:lstStyle/>
          <a:p>
            <a:pPr algn="ctr">
              <a:defRPr sz="1350">
                <a:solidFill>
                  <a:srgbClr val="28343D"/>
                </a:solidFill>
                <a:latin typeface="Georgia" panose="02040502050405020303"/>
              </a:defRPr>
            </a:pPr>
            <a:r>
              <a:t>2–7 days of abstinence is commonly recommended for routine collection.</a:t>
            </a:r>
          </a:p>
        </p:txBody>
      </p:sp>
      <p:sp>
        <p:nvSpPr>
          <p:cNvPr id="13" name="Rounded Rectangle 12"/>
          <p:cNvSpPr/>
          <p:nvPr/>
        </p:nvSpPr>
        <p:spPr>
          <a:xfrm>
            <a:off x="658368" y="2487168"/>
            <a:ext cx="5989320" cy="749808"/>
          </a:xfrm>
          <a:prstGeom prst="roundRect">
            <a:avLst/>
          </a:prstGeom>
          <a:solidFill>
            <a:srgbClr val="FFFFFF"/>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658368" y="2487168"/>
            <a:ext cx="5989320" cy="310896"/>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Key point 2</a:t>
            </a:r>
          </a:p>
        </p:txBody>
      </p:sp>
      <p:sp>
        <p:nvSpPr>
          <p:cNvPr id="15" name="TextBox 14"/>
          <p:cNvSpPr txBox="1"/>
          <p:nvPr/>
        </p:nvSpPr>
        <p:spPr>
          <a:xfrm>
            <a:off x="731520" y="2843784"/>
            <a:ext cx="5843016" cy="320040"/>
          </a:xfrm>
          <a:prstGeom prst="rect">
            <a:avLst/>
          </a:prstGeom>
          <a:noFill/>
        </p:spPr>
        <p:txBody>
          <a:bodyPr wrap="square" anchor="t">
            <a:spAutoFit/>
          </a:bodyPr>
          <a:lstStyle/>
          <a:p>
            <a:pPr algn="ctr">
              <a:defRPr sz="1350">
                <a:solidFill>
                  <a:srgbClr val="28343D"/>
                </a:solidFill>
                <a:latin typeface="Georgia" panose="02040502050405020303"/>
              </a:defRPr>
            </a:pPr>
            <a:r>
              <a:t>Collect into a clean, sterile, non-toxic container whenever possible.</a:t>
            </a:r>
          </a:p>
        </p:txBody>
      </p:sp>
      <p:sp>
        <p:nvSpPr>
          <p:cNvPr id="16" name="Rounded Rectangle 15"/>
          <p:cNvSpPr/>
          <p:nvPr/>
        </p:nvSpPr>
        <p:spPr>
          <a:xfrm>
            <a:off x="658368" y="3374136"/>
            <a:ext cx="5989320" cy="749808"/>
          </a:xfrm>
          <a:prstGeom prst="roundRect">
            <a:avLst/>
          </a:prstGeom>
          <a:solidFill>
            <a:srgbClr val="FFFFFF"/>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658368" y="3374136"/>
            <a:ext cx="5989320" cy="310896"/>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Key point 3</a:t>
            </a:r>
          </a:p>
        </p:txBody>
      </p:sp>
      <p:sp>
        <p:nvSpPr>
          <p:cNvPr id="18" name="TextBox 17"/>
          <p:cNvSpPr txBox="1"/>
          <p:nvPr/>
        </p:nvSpPr>
        <p:spPr>
          <a:xfrm>
            <a:off x="731520" y="3730752"/>
            <a:ext cx="5843016" cy="320040"/>
          </a:xfrm>
          <a:prstGeom prst="rect">
            <a:avLst/>
          </a:prstGeom>
          <a:noFill/>
        </p:spPr>
        <p:txBody>
          <a:bodyPr wrap="square" anchor="t">
            <a:spAutoFit/>
          </a:bodyPr>
          <a:lstStyle/>
          <a:p>
            <a:pPr algn="ctr">
              <a:defRPr sz="1350">
                <a:solidFill>
                  <a:srgbClr val="28343D"/>
                </a:solidFill>
                <a:latin typeface="Georgia" panose="02040502050405020303"/>
              </a:defRPr>
            </a:pPr>
            <a:r>
              <a:t>Record abstinence time, collection time, completeness and transport delay.</a:t>
            </a:r>
          </a:p>
        </p:txBody>
      </p:sp>
      <p:sp>
        <p:nvSpPr>
          <p:cNvPr id="19" name="Rounded Rectangle 18"/>
          <p:cNvSpPr/>
          <p:nvPr/>
        </p:nvSpPr>
        <p:spPr>
          <a:xfrm>
            <a:off x="658368" y="4261104"/>
            <a:ext cx="5989320" cy="749808"/>
          </a:xfrm>
          <a:prstGeom prst="roundRect">
            <a:avLst/>
          </a:prstGeom>
          <a:solidFill>
            <a:srgbClr val="FFFFFF"/>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658368" y="4261104"/>
            <a:ext cx="5989320" cy="310896"/>
          </a:xfrm>
          <a:prstGeom prst="rect">
            <a:avLst/>
          </a:prstGeom>
          <a:solidFill>
            <a:srgbClr val="087F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Key point 4</a:t>
            </a:r>
          </a:p>
        </p:txBody>
      </p:sp>
      <p:sp>
        <p:nvSpPr>
          <p:cNvPr id="21" name="TextBox 20"/>
          <p:cNvSpPr txBox="1"/>
          <p:nvPr/>
        </p:nvSpPr>
        <p:spPr>
          <a:xfrm>
            <a:off x="731520" y="4617720"/>
            <a:ext cx="5843016" cy="320040"/>
          </a:xfrm>
          <a:prstGeom prst="rect">
            <a:avLst/>
          </a:prstGeom>
          <a:noFill/>
        </p:spPr>
        <p:txBody>
          <a:bodyPr wrap="square" anchor="t">
            <a:spAutoFit/>
          </a:bodyPr>
          <a:lstStyle/>
          <a:p>
            <a:pPr algn="ctr">
              <a:defRPr sz="1350">
                <a:solidFill>
                  <a:srgbClr val="28343D"/>
                </a:solidFill>
                <a:latin typeface="Georgia" panose="02040502050405020303"/>
              </a:defRPr>
            </a:pPr>
            <a:r>
              <a:t>If part of the sample is lost, the report should state it clearly.</a:t>
            </a:r>
          </a:p>
        </p:txBody>
      </p:sp>
      <p:sp>
        <p:nvSpPr>
          <p:cNvPr id="22" name="Rounded Rectangle 21"/>
          <p:cNvSpPr/>
          <p:nvPr/>
        </p:nvSpPr>
        <p:spPr>
          <a:xfrm>
            <a:off x="256032" y="5998464"/>
            <a:ext cx="11064240" cy="384048"/>
          </a:xfrm>
          <a:prstGeom prst="roundRect">
            <a:avLst/>
          </a:prstGeom>
          <a:solidFill>
            <a:srgbClr val="09254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l">
              <a:defRPr sz="1100" b="1">
                <a:solidFill>
                  <a:srgbClr val="FFFFFF"/>
                </a:solidFill>
                <a:latin typeface="Georgia" panose="02040502050405020303"/>
              </a:defRPr>
            </a:pPr>
            <a:r>
              <a:t>Take-home: A well-documented sample is easier to interpret than a poorly documented “perfect-looking” 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FAFA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58368"/>
          </a:xfrm>
          <a:prstGeom prst="rect">
            <a:avLst/>
          </a:prstGeom>
          <a:solidFill>
            <a:srgbClr val="09254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l"/>
            <a:r>
              <a:rPr sz="2400" b="1">
                <a:solidFill>
                  <a:srgbClr val="FFFFFF"/>
                </a:solidFill>
                <a:latin typeface="Times New Roman" panose="02020603050405020304"/>
              </a:rPr>
              <a:t>Step 2: Macroscopic assessment</a:t>
            </a:r>
            <a:endParaRPr sz="2400" b="1">
              <a:solidFill>
                <a:srgbClr val="FFFFFF"/>
              </a:solidFill>
              <a:latin typeface="Times New Roman" panose="02020603050405020304"/>
            </a:endParaRPr>
          </a:p>
          <a:p>
            <a:pPr>
              <a:defRPr sz="1050">
                <a:solidFill>
                  <a:srgbClr val="E1EBF2"/>
                </a:solidFill>
                <a:latin typeface="Georgia" panose="02040502050405020303"/>
              </a:defRPr>
            </a:pPr>
            <a:r>
              <a:t>Look before counting</a:t>
            </a:r>
          </a:p>
        </p:txBody>
      </p:sp>
      <p:sp>
        <p:nvSpPr>
          <p:cNvPr id="4" name="Rounded Rectangle 3"/>
          <p:cNvSpPr/>
          <p:nvPr/>
        </p:nvSpPr>
        <p:spPr>
          <a:xfrm>
            <a:off x="11338560" y="128016"/>
            <a:ext cx="548640" cy="310896"/>
          </a:xfrm>
          <a:prstGeom prst="roundRect">
            <a:avLst/>
          </a:prstGeom>
          <a:solidFill>
            <a:srgbClr val="C69A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09254A"/>
                </a:solidFill>
                <a:latin typeface="Georgia" panose="02040502050405020303"/>
              </a:rPr>
              <a:t>9</a:t>
            </a:r>
            <a:endParaRPr sz="1400" b="1">
              <a:solidFill>
                <a:srgbClr val="09254A"/>
              </a:solidFill>
              <a:latin typeface="Georgia" panose="02040502050405020303"/>
            </a:endParaRPr>
          </a:p>
        </p:txBody>
      </p:sp>
      <p:sp>
        <p:nvSpPr>
          <p:cNvPr id="5" name="TextBox 4"/>
          <p:cNvSpPr txBox="1"/>
          <p:nvPr/>
        </p:nvSpPr>
        <p:spPr>
          <a:xfrm>
            <a:off x="10698480" y="6291072"/>
            <a:ext cx="1005840" cy="164592"/>
          </a:xfrm>
          <a:prstGeom prst="rect">
            <a:avLst/>
          </a:prstGeom>
          <a:noFill/>
        </p:spPr>
        <p:txBody>
          <a:bodyPr wrap="none">
            <a:spAutoFit/>
          </a:bodyPr>
          <a:lstStyle/>
          <a:p>
            <a:pPr algn="r">
              <a:defRPr sz="800">
                <a:solidFill>
                  <a:srgbClr val="28343D"/>
                </a:solidFill>
                <a:latin typeface="Georgia" panose="02040502050405020303"/>
              </a:defRPr>
            </a:pPr>
            <a:r>
              <a:t>[1,2]</a:t>
            </a:r>
          </a:p>
        </p:txBody>
      </p:sp>
      <p:sp>
        <p:nvSpPr>
          <p:cNvPr id="6" name="Rectangle 5"/>
          <p:cNvSpPr/>
          <p:nvPr/>
        </p:nvSpPr>
        <p:spPr>
          <a:xfrm>
            <a:off x="0" y="6565392"/>
            <a:ext cx="12191695" cy="292608"/>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228600" y="6574536"/>
            <a:ext cx="6217920" cy="164592"/>
          </a:xfrm>
          <a:prstGeom prst="rect">
            <a:avLst/>
          </a:prstGeom>
          <a:noFill/>
        </p:spPr>
        <p:txBody>
          <a:bodyPr wrap="none">
            <a:spAutoFit/>
          </a:bodyPr>
          <a:lstStyle/>
          <a:p>
            <a:pPr>
              <a:defRPr sz="850">
                <a:solidFill>
                  <a:srgbClr val="09254A"/>
                </a:solidFill>
                <a:latin typeface="Georgia" panose="02040502050405020303"/>
              </a:defRPr>
            </a:pPr>
            <a:r>
              <a:t>Inside Embryo by Aurion  |  insideembryo.com  |  Beginner teaching presentation</a:t>
            </a:r>
          </a:p>
        </p:txBody>
      </p:sp>
      <p:pic>
        <p:nvPicPr>
          <p:cNvPr id="8" name="Picture 7" descr="a_clean_clinical_laboratory_close_up_scene_on_a_wh.png"/>
          <p:cNvPicPr>
            <a:picLocks noChangeAspect="1"/>
          </p:cNvPicPr>
          <p:nvPr/>
        </p:nvPicPr>
        <p:blipFill>
          <a:blip r:embed="rId1"/>
          <a:stretch>
            <a:fillRect/>
          </a:stretch>
        </p:blipFill>
        <p:spPr>
          <a:xfrm>
            <a:off x="6812280" y="1234440"/>
            <a:ext cx="4846320" cy="4389120"/>
          </a:xfrm>
          <a:prstGeom prst="rect">
            <a:avLst/>
          </a:prstGeom>
        </p:spPr>
      </p:pic>
      <p:sp>
        <p:nvSpPr>
          <p:cNvPr id="9" name="Rounded Rectangle 8"/>
          <p:cNvSpPr/>
          <p:nvPr/>
        </p:nvSpPr>
        <p:spPr>
          <a:xfrm>
            <a:off x="594360" y="1207008"/>
            <a:ext cx="5715000" cy="658368"/>
          </a:xfrm>
          <a:prstGeom prst="roundRect">
            <a:avLst/>
          </a:prstGeom>
          <a:solidFill>
            <a:srgbClr val="FFFFFF"/>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94360" y="1207008"/>
            <a:ext cx="5715000" cy="310896"/>
          </a:xfrm>
          <a:prstGeom prst="rect">
            <a:avLst/>
          </a:prstGeom>
          <a:solidFill>
            <a:srgbClr val="05686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Volume</a:t>
            </a:r>
          </a:p>
        </p:txBody>
      </p:sp>
      <p:sp>
        <p:nvSpPr>
          <p:cNvPr id="11" name="TextBox 10"/>
          <p:cNvSpPr txBox="1"/>
          <p:nvPr/>
        </p:nvSpPr>
        <p:spPr>
          <a:xfrm>
            <a:off x="667512" y="1563624"/>
            <a:ext cx="5568696" cy="228600"/>
          </a:xfrm>
          <a:prstGeom prst="rect">
            <a:avLst/>
          </a:prstGeom>
          <a:noFill/>
        </p:spPr>
        <p:txBody>
          <a:bodyPr wrap="square" anchor="t">
            <a:spAutoFit/>
          </a:bodyPr>
          <a:lstStyle/>
          <a:p>
            <a:pPr algn="ctr">
              <a:defRPr sz="1320">
                <a:solidFill>
                  <a:srgbClr val="28343D"/>
                </a:solidFill>
                <a:latin typeface="Georgia" panose="02040502050405020303"/>
              </a:defRPr>
            </a:pPr>
            <a:r>
              <a:t>Needed to calculate total sperm number per ejaculate.</a:t>
            </a:r>
          </a:p>
        </p:txBody>
      </p:sp>
      <p:sp>
        <p:nvSpPr>
          <p:cNvPr id="12" name="Rounded Rectangle 11"/>
          <p:cNvSpPr/>
          <p:nvPr/>
        </p:nvSpPr>
        <p:spPr>
          <a:xfrm>
            <a:off x="594360" y="1993392"/>
            <a:ext cx="5715000" cy="658368"/>
          </a:xfrm>
          <a:prstGeom prst="roundRect">
            <a:avLst/>
          </a:prstGeom>
          <a:solidFill>
            <a:srgbClr val="FFFFFF"/>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594360" y="1993392"/>
            <a:ext cx="5715000" cy="310896"/>
          </a:xfrm>
          <a:prstGeom prst="rect">
            <a:avLst/>
          </a:prstGeom>
          <a:solidFill>
            <a:srgbClr val="05686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Liquefaction</a:t>
            </a:r>
          </a:p>
        </p:txBody>
      </p:sp>
      <p:sp>
        <p:nvSpPr>
          <p:cNvPr id="14" name="TextBox 13"/>
          <p:cNvSpPr txBox="1"/>
          <p:nvPr/>
        </p:nvSpPr>
        <p:spPr>
          <a:xfrm>
            <a:off x="667512" y="2350008"/>
            <a:ext cx="5568696" cy="228600"/>
          </a:xfrm>
          <a:prstGeom prst="rect">
            <a:avLst/>
          </a:prstGeom>
          <a:noFill/>
        </p:spPr>
        <p:txBody>
          <a:bodyPr wrap="square" anchor="t">
            <a:spAutoFit/>
          </a:bodyPr>
          <a:lstStyle/>
          <a:p>
            <a:pPr algn="ctr">
              <a:defRPr sz="1320">
                <a:solidFill>
                  <a:srgbClr val="28343D"/>
                </a:solidFill>
                <a:latin typeface="Georgia" panose="02040502050405020303"/>
              </a:defRPr>
            </a:pPr>
            <a:r>
              <a:t>Usually assessed after the sample becomes fluid enough to mix.</a:t>
            </a:r>
          </a:p>
        </p:txBody>
      </p:sp>
      <p:sp>
        <p:nvSpPr>
          <p:cNvPr id="15" name="Rounded Rectangle 14"/>
          <p:cNvSpPr/>
          <p:nvPr/>
        </p:nvSpPr>
        <p:spPr>
          <a:xfrm>
            <a:off x="594360" y="2779776"/>
            <a:ext cx="5715000" cy="658368"/>
          </a:xfrm>
          <a:prstGeom prst="roundRect">
            <a:avLst/>
          </a:prstGeom>
          <a:solidFill>
            <a:srgbClr val="FFFFFF"/>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94360" y="2779776"/>
            <a:ext cx="5715000" cy="310896"/>
          </a:xfrm>
          <a:prstGeom prst="rect">
            <a:avLst/>
          </a:prstGeom>
          <a:solidFill>
            <a:srgbClr val="05686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Viscosity</a:t>
            </a:r>
          </a:p>
        </p:txBody>
      </p:sp>
      <p:sp>
        <p:nvSpPr>
          <p:cNvPr id="17" name="TextBox 16"/>
          <p:cNvSpPr txBox="1"/>
          <p:nvPr/>
        </p:nvSpPr>
        <p:spPr>
          <a:xfrm>
            <a:off x="667512" y="3136392"/>
            <a:ext cx="5568696" cy="228600"/>
          </a:xfrm>
          <a:prstGeom prst="rect">
            <a:avLst/>
          </a:prstGeom>
          <a:noFill/>
        </p:spPr>
        <p:txBody>
          <a:bodyPr wrap="square" anchor="t">
            <a:spAutoFit/>
          </a:bodyPr>
          <a:lstStyle/>
          <a:p>
            <a:pPr algn="ctr">
              <a:defRPr sz="1320">
                <a:solidFill>
                  <a:srgbClr val="28343D"/>
                </a:solidFill>
                <a:latin typeface="Georgia" panose="02040502050405020303"/>
              </a:defRPr>
            </a:pPr>
            <a:r>
              <a:t>Excessive viscosity may interfere with mixing and aliquoting.</a:t>
            </a:r>
          </a:p>
        </p:txBody>
      </p:sp>
      <p:sp>
        <p:nvSpPr>
          <p:cNvPr id="18" name="Rounded Rectangle 17"/>
          <p:cNvSpPr/>
          <p:nvPr/>
        </p:nvSpPr>
        <p:spPr>
          <a:xfrm>
            <a:off x="594360" y="3566160"/>
            <a:ext cx="5715000" cy="658368"/>
          </a:xfrm>
          <a:prstGeom prst="roundRect">
            <a:avLst/>
          </a:prstGeom>
          <a:solidFill>
            <a:srgbClr val="FFFFFF"/>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594360" y="3566160"/>
            <a:ext cx="5715000" cy="310896"/>
          </a:xfrm>
          <a:prstGeom prst="rect">
            <a:avLst/>
          </a:prstGeom>
          <a:solidFill>
            <a:srgbClr val="05686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Appearance</a:t>
            </a:r>
          </a:p>
        </p:txBody>
      </p:sp>
      <p:sp>
        <p:nvSpPr>
          <p:cNvPr id="20" name="TextBox 19"/>
          <p:cNvSpPr txBox="1"/>
          <p:nvPr/>
        </p:nvSpPr>
        <p:spPr>
          <a:xfrm>
            <a:off x="667512" y="3922776"/>
            <a:ext cx="5568696" cy="228600"/>
          </a:xfrm>
          <a:prstGeom prst="rect">
            <a:avLst/>
          </a:prstGeom>
          <a:noFill/>
        </p:spPr>
        <p:txBody>
          <a:bodyPr wrap="square" anchor="t">
            <a:spAutoFit/>
          </a:bodyPr>
          <a:lstStyle/>
          <a:p>
            <a:pPr algn="ctr">
              <a:defRPr sz="1320">
                <a:solidFill>
                  <a:srgbClr val="28343D"/>
                </a:solidFill>
                <a:latin typeface="Georgia" panose="02040502050405020303"/>
              </a:defRPr>
            </a:pPr>
            <a:r>
              <a:t>Colour and gross features may suggest contamination or blood.</a:t>
            </a:r>
          </a:p>
        </p:txBody>
      </p:sp>
      <p:sp>
        <p:nvSpPr>
          <p:cNvPr id="21" name="Rounded Rectangle 20"/>
          <p:cNvSpPr/>
          <p:nvPr/>
        </p:nvSpPr>
        <p:spPr>
          <a:xfrm>
            <a:off x="594360" y="4352544"/>
            <a:ext cx="5715000" cy="658368"/>
          </a:xfrm>
          <a:prstGeom prst="roundRect">
            <a:avLst/>
          </a:prstGeom>
          <a:solidFill>
            <a:srgbClr val="FFFFFF"/>
          </a:solidFill>
          <a:ln w="17780">
            <a:solidFill>
              <a:srgbClr val="087F8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94360" y="4352544"/>
            <a:ext cx="5715000" cy="310896"/>
          </a:xfrm>
          <a:prstGeom prst="rect">
            <a:avLst/>
          </a:prstGeom>
          <a:solidFill>
            <a:srgbClr val="05686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latin typeface="Times New Roman" panose="02020603050405020304"/>
              </a:defRPr>
            </a:pPr>
            <a:r>
              <a:t>pH</a:t>
            </a:r>
          </a:p>
        </p:txBody>
      </p:sp>
      <p:sp>
        <p:nvSpPr>
          <p:cNvPr id="23" name="TextBox 22"/>
          <p:cNvSpPr txBox="1"/>
          <p:nvPr/>
        </p:nvSpPr>
        <p:spPr>
          <a:xfrm>
            <a:off x="667512" y="4709160"/>
            <a:ext cx="5568696" cy="228600"/>
          </a:xfrm>
          <a:prstGeom prst="rect">
            <a:avLst/>
          </a:prstGeom>
          <a:noFill/>
        </p:spPr>
        <p:txBody>
          <a:bodyPr wrap="square" anchor="t">
            <a:spAutoFit/>
          </a:bodyPr>
          <a:lstStyle/>
          <a:p>
            <a:pPr algn="ctr">
              <a:defRPr sz="1320">
                <a:solidFill>
                  <a:srgbClr val="28343D"/>
                </a:solidFill>
                <a:latin typeface="Georgia" panose="02040502050405020303"/>
              </a:defRPr>
            </a:pPr>
            <a:r>
              <a:t>Useful when the sample is complete and measured correctly.</a:t>
            </a:r>
          </a:p>
        </p:txBody>
      </p:sp>
      <p:sp>
        <p:nvSpPr>
          <p:cNvPr id="24" name="Rounded Rectangle 23"/>
          <p:cNvSpPr/>
          <p:nvPr/>
        </p:nvSpPr>
        <p:spPr>
          <a:xfrm>
            <a:off x="256032" y="5998464"/>
            <a:ext cx="11064240" cy="384048"/>
          </a:xfrm>
          <a:prstGeom prst="roundRect">
            <a:avLst/>
          </a:prstGeom>
          <a:solidFill>
            <a:srgbClr val="09254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l">
              <a:defRPr sz="1100" b="1">
                <a:solidFill>
                  <a:srgbClr val="FFFFFF"/>
                </a:solidFill>
                <a:latin typeface="Georgia" panose="02040502050405020303"/>
              </a:defRPr>
            </a:pPr>
            <a:r>
              <a:t>Take-home: Macroscopic examination gives context and may explain later microscopic difficulties.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14299</Words>
  <Application>WPS Presentation</Application>
  <PresentationFormat>On-screen Show (4:3)</PresentationFormat>
  <Paragraphs>696</Paragraphs>
  <Slides>20</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20</vt:i4>
      </vt:variant>
    </vt:vector>
  </HeadingPairs>
  <TitlesOfParts>
    <vt:vector size="31" baseType="lpstr">
      <vt:lpstr>Arial</vt:lpstr>
      <vt:lpstr>SimSun</vt:lpstr>
      <vt:lpstr>Wingdings</vt:lpstr>
      <vt:lpstr>Arial</vt:lpstr>
      <vt:lpstr>Georgia</vt:lpstr>
      <vt:lpstr>Times New Roman</vt:lpstr>
      <vt:lpstr>Calibri</vt:lpstr>
      <vt:lpstr>Microsoft YaHei</vt:lpstr>
      <vt:lpstr>Arial Unicode MS</vt:lpstr>
      <vt:lpstr>Times New Roman</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dc:description>generated using python-pptx</dc:description>
  <cp:lastModifiedBy>Kumar karthikeyanManoj</cp:lastModifiedBy>
  <cp:revision>3</cp:revision>
  <dcterms:created xsi:type="dcterms:W3CDTF">2013-01-27T09:14:00Z</dcterms:created>
  <dcterms:modified xsi:type="dcterms:W3CDTF">2026-08-03T10:40:42Z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1033-12.1.0.28032</vt:lpwstr>
  </property>
  <property fmtid="{D5CDD505-2E9C-101B-9397-08002B2CF9AE}" pid="3" name="ICV">
    <vt:lpwstr>0686F10D32A647C1B464C2FA10A84F67_12</vt:lpwstr>
  </property>
</Properties>
</file>